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4503" r:id="rId4"/>
    <p:sldMasterId id="2147484515" r:id="rId5"/>
  </p:sldMasterIdLst>
  <p:notesMasterIdLst>
    <p:notesMasterId r:id="rId51"/>
  </p:notesMasterIdLst>
  <p:handoutMasterIdLst>
    <p:handoutMasterId r:id="rId52"/>
  </p:handoutMasterIdLst>
  <p:sldIdLst>
    <p:sldId id="789" r:id="rId6"/>
    <p:sldId id="945" r:id="rId7"/>
    <p:sldId id="991" r:id="rId8"/>
    <p:sldId id="992" r:id="rId9"/>
    <p:sldId id="996" r:id="rId10"/>
    <p:sldId id="997" r:id="rId11"/>
    <p:sldId id="999" r:id="rId12"/>
    <p:sldId id="1014" r:id="rId13"/>
    <p:sldId id="980" r:id="rId14"/>
    <p:sldId id="981" r:id="rId15"/>
    <p:sldId id="1011" r:id="rId16"/>
    <p:sldId id="994" r:id="rId17"/>
    <p:sldId id="1016" r:id="rId18"/>
    <p:sldId id="1015" r:id="rId19"/>
    <p:sldId id="993" r:id="rId20"/>
    <p:sldId id="971" r:id="rId21"/>
    <p:sldId id="1002" r:id="rId22"/>
    <p:sldId id="979" r:id="rId23"/>
    <p:sldId id="995" r:id="rId24"/>
    <p:sldId id="982" r:id="rId25"/>
    <p:sldId id="1004" r:id="rId26"/>
    <p:sldId id="985" r:id="rId27"/>
    <p:sldId id="986" r:id="rId28"/>
    <p:sldId id="987" r:id="rId29"/>
    <p:sldId id="1001" r:id="rId30"/>
    <p:sldId id="1003" r:id="rId31"/>
    <p:sldId id="1000" r:id="rId32"/>
    <p:sldId id="1006" r:id="rId33"/>
    <p:sldId id="1005" r:id="rId34"/>
    <p:sldId id="972" r:id="rId35"/>
    <p:sldId id="973" r:id="rId36"/>
    <p:sldId id="974" r:id="rId37"/>
    <p:sldId id="975" r:id="rId38"/>
    <p:sldId id="976" r:id="rId39"/>
    <p:sldId id="1013" r:id="rId40"/>
    <p:sldId id="977" r:id="rId41"/>
    <p:sldId id="1010" r:id="rId42"/>
    <p:sldId id="978" r:id="rId43"/>
    <p:sldId id="998" r:id="rId44"/>
    <p:sldId id="1008" r:id="rId45"/>
    <p:sldId id="1009" r:id="rId46"/>
    <p:sldId id="1017" r:id="rId47"/>
    <p:sldId id="1007" r:id="rId48"/>
    <p:sldId id="944" r:id="rId49"/>
    <p:sldId id="759" r:id="rId50"/>
  </p:sldIdLst>
  <p:sldSz cx="12192000" cy="6858000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98" userDrawn="1">
          <p15:clr>
            <a:srgbClr val="A4A3A4"/>
          </p15:clr>
        </p15:guide>
        <p15:guide id="2" orient="horz" pos="870" userDrawn="1">
          <p15:clr>
            <a:srgbClr val="A4A3A4"/>
          </p15:clr>
        </p15:guide>
        <p15:guide id="3" orient="horz" pos="2857" userDrawn="1">
          <p15:clr>
            <a:srgbClr val="A4A3A4"/>
          </p15:clr>
        </p15:guide>
        <p15:guide id="4" orient="horz" pos="122" userDrawn="1">
          <p15:clr>
            <a:srgbClr val="A4A3A4"/>
          </p15:clr>
        </p15:guide>
        <p15:guide id="5" pos="7295" userDrawn="1">
          <p15:clr>
            <a:srgbClr val="A4A3A4"/>
          </p15:clr>
        </p15:guide>
        <p15:guide id="6" pos="380" userDrawn="1">
          <p15:clr>
            <a:srgbClr val="A4A3A4"/>
          </p15:clr>
        </p15:guide>
        <p15:guide id="7" pos="47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eller, Jill" initials="WJ" lastIdx="61" clrIdx="0"/>
  <p:cmAuthor id="2" name="Jill weller" initials="Jw" lastIdx="6" clrIdx="1"/>
  <p:cmAuthor id="3" name="jill weller" initials="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4F81BD"/>
    <a:srgbClr val="FFFF82"/>
    <a:srgbClr val="56DAD7"/>
    <a:srgbClr val="474746"/>
    <a:srgbClr val="313231"/>
    <a:srgbClr val="A39B8C"/>
    <a:srgbClr val="50515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4226" autoAdjust="0"/>
  </p:normalViewPr>
  <p:slideViewPr>
    <p:cSldViewPr snapToGrid="0" snapToObjects="1">
      <p:cViewPr varScale="1">
        <p:scale>
          <a:sx n="115" d="100"/>
          <a:sy n="115" d="100"/>
        </p:scale>
        <p:origin x="258" y="108"/>
      </p:cViewPr>
      <p:guideLst>
        <p:guide orient="horz" pos="1498"/>
        <p:guide orient="horz" pos="870"/>
        <p:guide orient="horz" pos="2857"/>
        <p:guide orient="horz" pos="122"/>
        <p:guide pos="7295"/>
        <p:guide pos="380"/>
        <p:guide pos="4763"/>
      </p:guideLst>
    </p:cSldViewPr>
  </p:slideViewPr>
  <p:outlineViewPr>
    <p:cViewPr>
      <p:scale>
        <a:sx n="33" d="100"/>
        <a:sy n="33" d="100"/>
      </p:scale>
      <p:origin x="0" y="-138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-6540"/>
    </p:cViewPr>
  </p:sorterViewPr>
  <p:notesViewPr>
    <p:cSldViewPr snapToGrid="0" snapToObjects="1">
      <p:cViewPr varScale="1">
        <p:scale>
          <a:sx n="83" d="100"/>
          <a:sy n="83" d="100"/>
        </p:scale>
        <p:origin x="3816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theme" Target="theme/theme1.xml"/><Relationship Id="rId8" Type="http://schemas.openxmlformats.org/officeDocument/2006/relationships/slide" Target="slides/slide3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445604-783C-4AA5-B691-02FDDC067256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016EF9-C588-4EDC-AE5A-318247791506}">
      <dgm:prSet custT="1"/>
      <dgm:spPr/>
      <dgm:t>
        <a:bodyPr/>
        <a:lstStyle/>
        <a:p>
          <a:pPr rtl="0"/>
          <a:r>
            <a:rPr lang="en-US" sz="1800">
              <a:latin typeface="+mj-lt"/>
            </a:rPr>
            <a:t>Award</a:t>
          </a:r>
        </a:p>
      </dgm:t>
    </dgm:pt>
    <dgm:pt modelId="{18D575AF-5DF4-42EB-8D12-807ADFE43E3D}" type="parTrans" cxnId="{B6E8CFAB-086F-4A03-B991-84E5FC0AED4E}">
      <dgm:prSet/>
      <dgm:spPr/>
      <dgm:t>
        <a:bodyPr/>
        <a:lstStyle/>
        <a:p>
          <a:endParaRPr lang="en-US" sz="1800">
            <a:latin typeface="+mj-lt"/>
          </a:endParaRPr>
        </a:p>
      </dgm:t>
    </dgm:pt>
    <dgm:pt modelId="{D907FB09-1C58-4DE9-AB6A-45BCD1A9EC50}" type="sibTrans" cxnId="{B6E8CFAB-086F-4A03-B991-84E5FC0AED4E}">
      <dgm:prSet/>
      <dgm:spPr/>
      <dgm:t>
        <a:bodyPr/>
        <a:lstStyle/>
        <a:p>
          <a:endParaRPr lang="en-US" sz="1800">
            <a:latin typeface="+mj-lt"/>
          </a:endParaRPr>
        </a:p>
      </dgm:t>
    </dgm:pt>
    <dgm:pt modelId="{C2E43BEA-8504-48A6-B26E-67A5873E8C77}">
      <dgm:prSet custT="1"/>
      <dgm:spPr/>
      <dgm:t>
        <a:bodyPr/>
        <a:lstStyle/>
        <a:p>
          <a:pPr rtl="0"/>
          <a:r>
            <a:rPr lang="en-US" sz="1800">
              <a:latin typeface="+mj-lt"/>
            </a:rPr>
            <a:t>Project</a:t>
          </a:r>
        </a:p>
      </dgm:t>
    </dgm:pt>
    <dgm:pt modelId="{FD90E780-C254-44F3-97E2-B1500AF0B45F}" type="parTrans" cxnId="{44600026-2312-4B40-834C-9437AF777ADD}">
      <dgm:prSet/>
      <dgm:spPr/>
      <dgm:t>
        <a:bodyPr/>
        <a:lstStyle/>
        <a:p>
          <a:endParaRPr lang="en-US" sz="1800">
            <a:latin typeface="+mj-lt"/>
          </a:endParaRPr>
        </a:p>
      </dgm:t>
    </dgm:pt>
    <dgm:pt modelId="{1CDCCD71-F263-4AE7-A033-61739A9E43D3}" type="sibTrans" cxnId="{44600026-2312-4B40-834C-9437AF777ADD}">
      <dgm:prSet/>
      <dgm:spPr/>
      <dgm:t>
        <a:bodyPr/>
        <a:lstStyle/>
        <a:p>
          <a:endParaRPr lang="en-US" sz="1800">
            <a:latin typeface="+mj-lt"/>
          </a:endParaRPr>
        </a:p>
      </dgm:t>
    </dgm:pt>
    <dgm:pt modelId="{123DA804-C154-4D03-BC07-3EDB3EF18BAA}">
      <dgm:prSet custT="1"/>
      <dgm:spPr/>
      <dgm:t>
        <a:bodyPr/>
        <a:lstStyle/>
        <a:p>
          <a:pPr rtl="0"/>
          <a:r>
            <a:rPr lang="en-US" sz="1800" dirty="0">
              <a:latin typeface="+mj-lt"/>
            </a:rPr>
            <a:t>Task 1 </a:t>
          </a:r>
        </a:p>
        <a:p>
          <a:pPr rtl="0"/>
          <a:r>
            <a:rPr lang="en-US" sz="1800" dirty="0">
              <a:latin typeface="+mj-lt"/>
            </a:rPr>
            <a:t>Training Related Expenses</a:t>
          </a:r>
        </a:p>
      </dgm:t>
    </dgm:pt>
    <dgm:pt modelId="{371F8E63-FDCA-4E2E-9991-74C35732B900}" type="parTrans" cxnId="{A0134FF7-01AC-4E5E-AE08-66D1662B11D4}">
      <dgm:prSet/>
      <dgm:spPr/>
      <dgm:t>
        <a:bodyPr/>
        <a:lstStyle/>
        <a:p>
          <a:endParaRPr lang="en-US" sz="1800">
            <a:latin typeface="+mj-lt"/>
          </a:endParaRPr>
        </a:p>
      </dgm:t>
    </dgm:pt>
    <dgm:pt modelId="{2050622E-03F4-42BE-9E33-9086A803EE51}" type="sibTrans" cxnId="{A0134FF7-01AC-4E5E-AE08-66D1662B11D4}">
      <dgm:prSet/>
      <dgm:spPr/>
      <dgm:t>
        <a:bodyPr/>
        <a:lstStyle/>
        <a:p>
          <a:endParaRPr lang="en-US" sz="1800">
            <a:latin typeface="+mj-lt"/>
          </a:endParaRPr>
        </a:p>
      </dgm:t>
    </dgm:pt>
    <dgm:pt modelId="{EFA7A97B-25BA-4AA0-8604-1AEB38B7878D}">
      <dgm:prSet custT="1"/>
      <dgm:spPr/>
      <dgm:t>
        <a:bodyPr/>
        <a:lstStyle/>
        <a:p>
          <a:pPr rtl="0"/>
          <a:r>
            <a:rPr lang="en-US" sz="1800" dirty="0">
              <a:latin typeface="+mj-lt"/>
            </a:rPr>
            <a:t>Task 2 </a:t>
          </a:r>
        </a:p>
        <a:p>
          <a:pPr rtl="0"/>
          <a:r>
            <a:rPr lang="en-US" sz="1800" dirty="0">
              <a:latin typeface="+mj-lt"/>
            </a:rPr>
            <a:t>Stipends</a:t>
          </a:r>
        </a:p>
      </dgm:t>
    </dgm:pt>
    <dgm:pt modelId="{DA50866A-C26E-4700-9ACE-994CE1234086}" type="parTrans" cxnId="{9C6E4E49-8711-424E-80E5-0276FB919698}">
      <dgm:prSet/>
      <dgm:spPr/>
      <dgm:t>
        <a:bodyPr/>
        <a:lstStyle/>
        <a:p>
          <a:endParaRPr lang="en-US" sz="1800">
            <a:latin typeface="+mj-lt"/>
          </a:endParaRPr>
        </a:p>
      </dgm:t>
    </dgm:pt>
    <dgm:pt modelId="{02F89010-D534-48FC-9112-20DC6750F043}" type="sibTrans" cxnId="{9C6E4E49-8711-424E-80E5-0276FB919698}">
      <dgm:prSet/>
      <dgm:spPr/>
      <dgm:t>
        <a:bodyPr/>
        <a:lstStyle/>
        <a:p>
          <a:endParaRPr lang="en-US" sz="1800">
            <a:latin typeface="+mj-lt"/>
          </a:endParaRPr>
        </a:p>
      </dgm:t>
    </dgm:pt>
    <dgm:pt modelId="{06665E9F-8CFC-4C2A-9C4E-C2ED448B9546}">
      <dgm:prSet custT="1"/>
      <dgm:spPr/>
      <dgm:t>
        <a:bodyPr/>
        <a:lstStyle/>
        <a:p>
          <a:pPr rtl="0"/>
          <a:r>
            <a:rPr lang="en-US" sz="1800" dirty="0">
              <a:latin typeface="+mj-lt"/>
            </a:rPr>
            <a:t>Task 3 </a:t>
          </a:r>
        </a:p>
        <a:p>
          <a:pPr rtl="0"/>
          <a:r>
            <a:rPr lang="en-US" sz="1800" dirty="0">
              <a:latin typeface="+mj-lt"/>
            </a:rPr>
            <a:t>Tuition and Fees</a:t>
          </a:r>
        </a:p>
      </dgm:t>
    </dgm:pt>
    <dgm:pt modelId="{B7885890-A76D-4215-9125-79F846C3A1C6}" type="parTrans" cxnId="{9654A585-493E-4506-9D06-E2B9025BA533}">
      <dgm:prSet/>
      <dgm:spPr/>
      <dgm:t>
        <a:bodyPr/>
        <a:lstStyle/>
        <a:p>
          <a:endParaRPr lang="en-US" sz="1800">
            <a:latin typeface="+mj-lt"/>
          </a:endParaRPr>
        </a:p>
      </dgm:t>
    </dgm:pt>
    <dgm:pt modelId="{E5EA4717-A6CC-4769-BE86-F9BF2435EF54}" type="sibTrans" cxnId="{9654A585-493E-4506-9D06-E2B9025BA533}">
      <dgm:prSet/>
      <dgm:spPr/>
      <dgm:t>
        <a:bodyPr/>
        <a:lstStyle/>
        <a:p>
          <a:endParaRPr lang="en-US" sz="1800">
            <a:latin typeface="+mj-lt"/>
          </a:endParaRPr>
        </a:p>
      </dgm:t>
    </dgm:pt>
    <dgm:pt modelId="{ECDE6CCF-669A-4FC6-A7B7-2103DCDA4209}">
      <dgm:prSet custT="1"/>
      <dgm:spPr/>
      <dgm:t>
        <a:bodyPr/>
        <a:lstStyle/>
        <a:p>
          <a:r>
            <a:rPr lang="en-US" sz="1800" dirty="0">
              <a:latin typeface="+mj-lt"/>
            </a:rPr>
            <a:t>Task 4</a:t>
          </a:r>
        </a:p>
        <a:p>
          <a:r>
            <a:rPr lang="en-US" sz="1800" dirty="0">
              <a:latin typeface="+mj-lt"/>
            </a:rPr>
            <a:t>Childcare Costs</a:t>
          </a:r>
        </a:p>
      </dgm:t>
    </dgm:pt>
    <dgm:pt modelId="{187A46D9-39C8-4FCE-B88F-5C9350A896D6}" type="parTrans" cxnId="{6BDBA0A1-369E-4517-9837-9DBFA0B4A404}">
      <dgm:prSet/>
      <dgm:spPr/>
      <dgm:t>
        <a:bodyPr/>
        <a:lstStyle/>
        <a:p>
          <a:endParaRPr lang="en-US" sz="1800">
            <a:latin typeface="+mj-lt"/>
          </a:endParaRPr>
        </a:p>
      </dgm:t>
    </dgm:pt>
    <dgm:pt modelId="{656D766F-8D91-462D-B4D2-EEE00F369027}" type="sibTrans" cxnId="{6BDBA0A1-369E-4517-9837-9DBFA0B4A404}">
      <dgm:prSet/>
      <dgm:spPr/>
      <dgm:t>
        <a:bodyPr/>
        <a:lstStyle/>
        <a:p>
          <a:endParaRPr lang="en-US" sz="1800">
            <a:latin typeface="+mj-lt"/>
          </a:endParaRPr>
        </a:p>
      </dgm:t>
    </dgm:pt>
    <dgm:pt modelId="{F17D0575-9AC2-42F3-922D-6CFC64ED3548}" type="pres">
      <dgm:prSet presAssocID="{21445604-783C-4AA5-B691-02FDDC06725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F5CFE535-DAF1-4DA9-A158-168E023E75C9}" type="pres">
      <dgm:prSet presAssocID="{92016EF9-C588-4EDC-AE5A-318247791506}" presName="hierRoot1" presStyleCnt="0"/>
      <dgm:spPr/>
    </dgm:pt>
    <dgm:pt modelId="{4C904808-DED8-4D38-A326-8CC3A0EEAE0E}" type="pres">
      <dgm:prSet presAssocID="{92016EF9-C588-4EDC-AE5A-318247791506}" presName="composite" presStyleCnt="0"/>
      <dgm:spPr/>
    </dgm:pt>
    <dgm:pt modelId="{1D97459A-9036-443E-92DB-5A3EF9FD54F2}" type="pres">
      <dgm:prSet presAssocID="{92016EF9-C588-4EDC-AE5A-318247791506}" presName="background" presStyleLbl="node0" presStyleIdx="0" presStyleCnt="1"/>
      <dgm:spPr/>
    </dgm:pt>
    <dgm:pt modelId="{3268260D-F034-42BF-8A51-DB1AB180DB31}" type="pres">
      <dgm:prSet presAssocID="{92016EF9-C588-4EDC-AE5A-318247791506}" presName="text" presStyleLbl="fgAcc0" presStyleIdx="0" presStyleCnt="1" custLinFactNeighborY="1043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F0428F7-4429-4DF7-9E10-640C95A4FE5D}" type="pres">
      <dgm:prSet presAssocID="{92016EF9-C588-4EDC-AE5A-318247791506}" presName="hierChild2" presStyleCnt="0"/>
      <dgm:spPr/>
    </dgm:pt>
    <dgm:pt modelId="{85C6BC58-5139-4A56-9E44-7A61D6977977}" type="pres">
      <dgm:prSet presAssocID="{FD90E780-C254-44F3-97E2-B1500AF0B45F}" presName="Name10" presStyleLbl="parChTrans1D2" presStyleIdx="0" presStyleCnt="1"/>
      <dgm:spPr/>
      <dgm:t>
        <a:bodyPr/>
        <a:lstStyle/>
        <a:p>
          <a:endParaRPr lang="en-US"/>
        </a:p>
      </dgm:t>
    </dgm:pt>
    <dgm:pt modelId="{D69B7CA6-2CB7-4A0F-8389-D5A13A38D2A7}" type="pres">
      <dgm:prSet presAssocID="{C2E43BEA-8504-48A6-B26E-67A5873E8C77}" presName="hierRoot2" presStyleCnt="0"/>
      <dgm:spPr/>
    </dgm:pt>
    <dgm:pt modelId="{01A600CC-689D-49C5-8903-00D179650885}" type="pres">
      <dgm:prSet presAssocID="{C2E43BEA-8504-48A6-B26E-67A5873E8C77}" presName="composite2" presStyleCnt="0"/>
      <dgm:spPr/>
    </dgm:pt>
    <dgm:pt modelId="{9EFFA43C-C2D6-4465-B12F-7915E09BE28D}" type="pres">
      <dgm:prSet presAssocID="{C2E43BEA-8504-48A6-B26E-67A5873E8C77}" presName="background2" presStyleLbl="node2" presStyleIdx="0" presStyleCnt="1"/>
      <dgm:spPr/>
    </dgm:pt>
    <dgm:pt modelId="{E11BC7D1-A175-4DFF-8EDB-F57F9493CBB2}" type="pres">
      <dgm:prSet presAssocID="{C2E43BEA-8504-48A6-B26E-67A5873E8C77}" presName="text2" presStyleLbl="fgAcc2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925BB11-D887-4876-BEAB-7588D6E88927}" type="pres">
      <dgm:prSet presAssocID="{C2E43BEA-8504-48A6-B26E-67A5873E8C77}" presName="hierChild3" presStyleCnt="0"/>
      <dgm:spPr/>
    </dgm:pt>
    <dgm:pt modelId="{736EFFC7-2526-4EFC-9CFB-A3E4B4F8C54E}" type="pres">
      <dgm:prSet presAssocID="{371F8E63-FDCA-4E2E-9991-74C35732B900}" presName="Name17" presStyleLbl="parChTrans1D3" presStyleIdx="0" presStyleCnt="4"/>
      <dgm:spPr/>
      <dgm:t>
        <a:bodyPr/>
        <a:lstStyle/>
        <a:p>
          <a:endParaRPr lang="en-US"/>
        </a:p>
      </dgm:t>
    </dgm:pt>
    <dgm:pt modelId="{6CC7238A-0A71-4BC7-8205-9DE746E07562}" type="pres">
      <dgm:prSet presAssocID="{123DA804-C154-4D03-BC07-3EDB3EF18BAA}" presName="hierRoot3" presStyleCnt="0"/>
      <dgm:spPr/>
    </dgm:pt>
    <dgm:pt modelId="{78AAA181-9D14-4FB1-9789-7B2B43C4180D}" type="pres">
      <dgm:prSet presAssocID="{123DA804-C154-4D03-BC07-3EDB3EF18BAA}" presName="composite3" presStyleCnt="0"/>
      <dgm:spPr/>
    </dgm:pt>
    <dgm:pt modelId="{1D38BCBF-E4C2-49EC-81FD-D87F025A657D}" type="pres">
      <dgm:prSet presAssocID="{123DA804-C154-4D03-BC07-3EDB3EF18BAA}" presName="background3" presStyleLbl="node3" presStyleIdx="0" presStyleCnt="4"/>
      <dgm:spPr/>
    </dgm:pt>
    <dgm:pt modelId="{04282545-BD74-4E87-850C-8FF9C6428F0B}" type="pres">
      <dgm:prSet presAssocID="{123DA804-C154-4D03-BC07-3EDB3EF18BAA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838D43-CEBE-4157-A598-CF8BDBC6DFBD}" type="pres">
      <dgm:prSet presAssocID="{123DA804-C154-4D03-BC07-3EDB3EF18BAA}" presName="hierChild4" presStyleCnt="0"/>
      <dgm:spPr/>
    </dgm:pt>
    <dgm:pt modelId="{667FA868-D1DF-4B3B-83C3-E8AEEB438492}" type="pres">
      <dgm:prSet presAssocID="{DA50866A-C26E-4700-9ACE-994CE1234086}" presName="Name17" presStyleLbl="parChTrans1D3" presStyleIdx="1" presStyleCnt="4"/>
      <dgm:spPr/>
      <dgm:t>
        <a:bodyPr/>
        <a:lstStyle/>
        <a:p>
          <a:endParaRPr lang="en-US"/>
        </a:p>
      </dgm:t>
    </dgm:pt>
    <dgm:pt modelId="{A244A8D6-9421-4C67-9756-D97A3DCB1032}" type="pres">
      <dgm:prSet presAssocID="{EFA7A97B-25BA-4AA0-8604-1AEB38B7878D}" presName="hierRoot3" presStyleCnt="0"/>
      <dgm:spPr/>
    </dgm:pt>
    <dgm:pt modelId="{7BD3D501-A44C-4B5E-A1C7-155F5AEF626C}" type="pres">
      <dgm:prSet presAssocID="{EFA7A97B-25BA-4AA0-8604-1AEB38B7878D}" presName="composite3" presStyleCnt="0"/>
      <dgm:spPr/>
    </dgm:pt>
    <dgm:pt modelId="{BCE56B77-EE20-49B5-847B-730D70D8D9DF}" type="pres">
      <dgm:prSet presAssocID="{EFA7A97B-25BA-4AA0-8604-1AEB38B7878D}" presName="background3" presStyleLbl="node3" presStyleIdx="1" presStyleCnt="4"/>
      <dgm:spPr/>
    </dgm:pt>
    <dgm:pt modelId="{3954AE17-3996-4134-A3DB-C731FDEB3F20}" type="pres">
      <dgm:prSet presAssocID="{EFA7A97B-25BA-4AA0-8604-1AEB38B7878D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362C2E6-5C67-4021-922B-F5CFC4B5D02E}" type="pres">
      <dgm:prSet presAssocID="{EFA7A97B-25BA-4AA0-8604-1AEB38B7878D}" presName="hierChild4" presStyleCnt="0"/>
      <dgm:spPr/>
    </dgm:pt>
    <dgm:pt modelId="{096F8277-6E7F-4B85-8B56-2BA2257096E6}" type="pres">
      <dgm:prSet presAssocID="{B7885890-A76D-4215-9125-79F846C3A1C6}" presName="Name17" presStyleLbl="parChTrans1D3" presStyleIdx="2" presStyleCnt="4"/>
      <dgm:spPr/>
      <dgm:t>
        <a:bodyPr/>
        <a:lstStyle/>
        <a:p>
          <a:endParaRPr lang="en-US"/>
        </a:p>
      </dgm:t>
    </dgm:pt>
    <dgm:pt modelId="{3E93BB8E-4EC6-4E5F-ABE9-84ADDD76F667}" type="pres">
      <dgm:prSet presAssocID="{06665E9F-8CFC-4C2A-9C4E-C2ED448B9546}" presName="hierRoot3" presStyleCnt="0"/>
      <dgm:spPr/>
    </dgm:pt>
    <dgm:pt modelId="{68EE38E0-0831-4F7A-B29A-D5824F19EE20}" type="pres">
      <dgm:prSet presAssocID="{06665E9F-8CFC-4C2A-9C4E-C2ED448B9546}" presName="composite3" presStyleCnt="0"/>
      <dgm:spPr/>
    </dgm:pt>
    <dgm:pt modelId="{1741F054-1F56-444B-8BD6-FC1DE4E40885}" type="pres">
      <dgm:prSet presAssocID="{06665E9F-8CFC-4C2A-9C4E-C2ED448B9546}" presName="background3" presStyleLbl="node3" presStyleIdx="2" presStyleCnt="4"/>
      <dgm:spPr/>
    </dgm:pt>
    <dgm:pt modelId="{AADCC532-34A2-4BEA-A64E-891ABDD5DF71}" type="pres">
      <dgm:prSet presAssocID="{06665E9F-8CFC-4C2A-9C4E-C2ED448B9546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BFDE289-28FA-402F-BE44-F7496C376493}" type="pres">
      <dgm:prSet presAssocID="{06665E9F-8CFC-4C2A-9C4E-C2ED448B9546}" presName="hierChild4" presStyleCnt="0"/>
      <dgm:spPr/>
    </dgm:pt>
    <dgm:pt modelId="{F3A9C4AB-10CA-424B-895E-F05CC308912A}" type="pres">
      <dgm:prSet presAssocID="{187A46D9-39C8-4FCE-B88F-5C9350A896D6}" presName="Name17" presStyleLbl="parChTrans1D3" presStyleIdx="3" presStyleCnt="4"/>
      <dgm:spPr/>
      <dgm:t>
        <a:bodyPr/>
        <a:lstStyle/>
        <a:p>
          <a:endParaRPr lang="en-US"/>
        </a:p>
      </dgm:t>
    </dgm:pt>
    <dgm:pt modelId="{77F3E14B-232F-40E3-B107-E51C9B18F9DC}" type="pres">
      <dgm:prSet presAssocID="{ECDE6CCF-669A-4FC6-A7B7-2103DCDA4209}" presName="hierRoot3" presStyleCnt="0"/>
      <dgm:spPr/>
    </dgm:pt>
    <dgm:pt modelId="{08DE200A-DA70-4861-9238-273AA6C4C729}" type="pres">
      <dgm:prSet presAssocID="{ECDE6CCF-669A-4FC6-A7B7-2103DCDA4209}" presName="composite3" presStyleCnt="0"/>
      <dgm:spPr/>
    </dgm:pt>
    <dgm:pt modelId="{16702215-E808-4C80-8EB5-4644325A9C1E}" type="pres">
      <dgm:prSet presAssocID="{ECDE6CCF-669A-4FC6-A7B7-2103DCDA4209}" presName="background3" presStyleLbl="node3" presStyleIdx="3" presStyleCnt="4"/>
      <dgm:spPr/>
    </dgm:pt>
    <dgm:pt modelId="{4080CA57-C3CD-4296-81DF-2D4049D0883D}" type="pres">
      <dgm:prSet presAssocID="{ECDE6CCF-669A-4FC6-A7B7-2103DCDA4209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49540CE-8E55-4D47-8A92-24AD330EAC3E}" type="pres">
      <dgm:prSet presAssocID="{ECDE6CCF-669A-4FC6-A7B7-2103DCDA4209}" presName="hierChild4" presStyleCnt="0"/>
      <dgm:spPr/>
    </dgm:pt>
  </dgm:ptLst>
  <dgm:cxnLst>
    <dgm:cxn modelId="{2F4C9AA1-5709-4D6C-95B6-BA2333665236}" type="presOf" srcId="{B7885890-A76D-4215-9125-79F846C3A1C6}" destId="{096F8277-6E7F-4B85-8B56-2BA2257096E6}" srcOrd="0" destOrd="0" presId="urn:microsoft.com/office/officeart/2005/8/layout/hierarchy1"/>
    <dgm:cxn modelId="{03B93086-6A8B-4DFB-9FE1-FBFC4B2518F7}" type="presOf" srcId="{ECDE6CCF-669A-4FC6-A7B7-2103DCDA4209}" destId="{4080CA57-C3CD-4296-81DF-2D4049D0883D}" srcOrd="0" destOrd="0" presId="urn:microsoft.com/office/officeart/2005/8/layout/hierarchy1"/>
    <dgm:cxn modelId="{7DF94BBC-98BB-4DDD-A15D-A7549EF634C9}" type="presOf" srcId="{92016EF9-C588-4EDC-AE5A-318247791506}" destId="{3268260D-F034-42BF-8A51-DB1AB180DB31}" srcOrd="0" destOrd="0" presId="urn:microsoft.com/office/officeart/2005/8/layout/hierarchy1"/>
    <dgm:cxn modelId="{44600026-2312-4B40-834C-9437AF777ADD}" srcId="{92016EF9-C588-4EDC-AE5A-318247791506}" destId="{C2E43BEA-8504-48A6-B26E-67A5873E8C77}" srcOrd="0" destOrd="0" parTransId="{FD90E780-C254-44F3-97E2-B1500AF0B45F}" sibTransId="{1CDCCD71-F263-4AE7-A033-61739A9E43D3}"/>
    <dgm:cxn modelId="{98B5DF72-DC40-4450-834B-58636E687C57}" type="presOf" srcId="{371F8E63-FDCA-4E2E-9991-74C35732B900}" destId="{736EFFC7-2526-4EFC-9CFB-A3E4B4F8C54E}" srcOrd="0" destOrd="0" presId="urn:microsoft.com/office/officeart/2005/8/layout/hierarchy1"/>
    <dgm:cxn modelId="{2ED08B76-6CBB-41EF-AD09-3C09EB86BA43}" type="presOf" srcId="{21445604-783C-4AA5-B691-02FDDC067256}" destId="{F17D0575-9AC2-42F3-922D-6CFC64ED3548}" srcOrd="0" destOrd="0" presId="urn:microsoft.com/office/officeart/2005/8/layout/hierarchy1"/>
    <dgm:cxn modelId="{6BDBA0A1-369E-4517-9837-9DBFA0B4A404}" srcId="{C2E43BEA-8504-48A6-B26E-67A5873E8C77}" destId="{ECDE6CCF-669A-4FC6-A7B7-2103DCDA4209}" srcOrd="3" destOrd="0" parTransId="{187A46D9-39C8-4FCE-B88F-5C9350A896D6}" sibTransId="{656D766F-8D91-462D-B4D2-EEE00F369027}"/>
    <dgm:cxn modelId="{C0593DEC-FEC7-4ED3-86B0-74CB3A2CD002}" type="presOf" srcId="{187A46D9-39C8-4FCE-B88F-5C9350A896D6}" destId="{F3A9C4AB-10CA-424B-895E-F05CC308912A}" srcOrd="0" destOrd="0" presId="urn:microsoft.com/office/officeart/2005/8/layout/hierarchy1"/>
    <dgm:cxn modelId="{D43344C7-F01B-4502-8677-6E874A11C5EF}" type="presOf" srcId="{DA50866A-C26E-4700-9ACE-994CE1234086}" destId="{667FA868-D1DF-4B3B-83C3-E8AEEB438492}" srcOrd="0" destOrd="0" presId="urn:microsoft.com/office/officeart/2005/8/layout/hierarchy1"/>
    <dgm:cxn modelId="{1B92FF8B-F83A-4D98-8652-8C7EECF036CA}" type="presOf" srcId="{C2E43BEA-8504-48A6-B26E-67A5873E8C77}" destId="{E11BC7D1-A175-4DFF-8EDB-F57F9493CBB2}" srcOrd="0" destOrd="0" presId="urn:microsoft.com/office/officeart/2005/8/layout/hierarchy1"/>
    <dgm:cxn modelId="{54CAEC2D-798E-4A52-8912-9435A529A918}" type="presOf" srcId="{123DA804-C154-4D03-BC07-3EDB3EF18BAA}" destId="{04282545-BD74-4E87-850C-8FF9C6428F0B}" srcOrd="0" destOrd="0" presId="urn:microsoft.com/office/officeart/2005/8/layout/hierarchy1"/>
    <dgm:cxn modelId="{1ED38221-E81D-48D7-A114-0E628C4CD055}" type="presOf" srcId="{EFA7A97B-25BA-4AA0-8604-1AEB38B7878D}" destId="{3954AE17-3996-4134-A3DB-C731FDEB3F20}" srcOrd="0" destOrd="0" presId="urn:microsoft.com/office/officeart/2005/8/layout/hierarchy1"/>
    <dgm:cxn modelId="{30032FF1-ECE3-4878-88D9-78D2078AF963}" type="presOf" srcId="{06665E9F-8CFC-4C2A-9C4E-C2ED448B9546}" destId="{AADCC532-34A2-4BEA-A64E-891ABDD5DF71}" srcOrd="0" destOrd="0" presId="urn:microsoft.com/office/officeart/2005/8/layout/hierarchy1"/>
    <dgm:cxn modelId="{A0134FF7-01AC-4E5E-AE08-66D1662B11D4}" srcId="{C2E43BEA-8504-48A6-B26E-67A5873E8C77}" destId="{123DA804-C154-4D03-BC07-3EDB3EF18BAA}" srcOrd="0" destOrd="0" parTransId="{371F8E63-FDCA-4E2E-9991-74C35732B900}" sibTransId="{2050622E-03F4-42BE-9E33-9086A803EE51}"/>
    <dgm:cxn modelId="{9654A585-493E-4506-9D06-E2B9025BA533}" srcId="{C2E43BEA-8504-48A6-B26E-67A5873E8C77}" destId="{06665E9F-8CFC-4C2A-9C4E-C2ED448B9546}" srcOrd="2" destOrd="0" parTransId="{B7885890-A76D-4215-9125-79F846C3A1C6}" sibTransId="{E5EA4717-A6CC-4769-BE86-F9BF2435EF54}"/>
    <dgm:cxn modelId="{9C6E4E49-8711-424E-80E5-0276FB919698}" srcId="{C2E43BEA-8504-48A6-B26E-67A5873E8C77}" destId="{EFA7A97B-25BA-4AA0-8604-1AEB38B7878D}" srcOrd="1" destOrd="0" parTransId="{DA50866A-C26E-4700-9ACE-994CE1234086}" sibTransId="{02F89010-D534-48FC-9112-20DC6750F043}"/>
    <dgm:cxn modelId="{B6E8CFAB-086F-4A03-B991-84E5FC0AED4E}" srcId="{21445604-783C-4AA5-B691-02FDDC067256}" destId="{92016EF9-C588-4EDC-AE5A-318247791506}" srcOrd="0" destOrd="0" parTransId="{18D575AF-5DF4-42EB-8D12-807ADFE43E3D}" sibTransId="{D907FB09-1C58-4DE9-AB6A-45BCD1A9EC50}"/>
    <dgm:cxn modelId="{99A8AE27-AA15-4534-8609-5112E7EB9188}" type="presOf" srcId="{FD90E780-C254-44F3-97E2-B1500AF0B45F}" destId="{85C6BC58-5139-4A56-9E44-7A61D6977977}" srcOrd="0" destOrd="0" presId="urn:microsoft.com/office/officeart/2005/8/layout/hierarchy1"/>
    <dgm:cxn modelId="{B3273656-5E36-4FAF-8AAB-EBEB18F73A97}" type="presParOf" srcId="{F17D0575-9AC2-42F3-922D-6CFC64ED3548}" destId="{F5CFE535-DAF1-4DA9-A158-168E023E75C9}" srcOrd="0" destOrd="0" presId="urn:microsoft.com/office/officeart/2005/8/layout/hierarchy1"/>
    <dgm:cxn modelId="{E00FB410-4846-4A22-A2FD-C7341B2DBA07}" type="presParOf" srcId="{F5CFE535-DAF1-4DA9-A158-168E023E75C9}" destId="{4C904808-DED8-4D38-A326-8CC3A0EEAE0E}" srcOrd="0" destOrd="0" presId="urn:microsoft.com/office/officeart/2005/8/layout/hierarchy1"/>
    <dgm:cxn modelId="{F33F22EA-7E2F-4460-A07B-95914F62E33B}" type="presParOf" srcId="{4C904808-DED8-4D38-A326-8CC3A0EEAE0E}" destId="{1D97459A-9036-443E-92DB-5A3EF9FD54F2}" srcOrd="0" destOrd="0" presId="urn:microsoft.com/office/officeart/2005/8/layout/hierarchy1"/>
    <dgm:cxn modelId="{12208219-3C40-457C-B70F-822341F0822A}" type="presParOf" srcId="{4C904808-DED8-4D38-A326-8CC3A0EEAE0E}" destId="{3268260D-F034-42BF-8A51-DB1AB180DB31}" srcOrd="1" destOrd="0" presId="urn:microsoft.com/office/officeart/2005/8/layout/hierarchy1"/>
    <dgm:cxn modelId="{B770E2F4-717C-416B-880D-43EEFA1C9E0D}" type="presParOf" srcId="{F5CFE535-DAF1-4DA9-A158-168E023E75C9}" destId="{EF0428F7-4429-4DF7-9E10-640C95A4FE5D}" srcOrd="1" destOrd="0" presId="urn:microsoft.com/office/officeart/2005/8/layout/hierarchy1"/>
    <dgm:cxn modelId="{204E6472-11A1-42A4-BC31-8F876332B4A7}" type="presParOf" srcId="{EF0428F7-4429-4DF7-9E10-640C95A4FE5D}" destId="{85C6BC58-5139-4A56-9E44-7A61D6977977}" srcOrd="0" destOrd="0" presId="urn:microsoft.com/office/officeart/2005/8/layout/hierarchy1"/>
    <dgm:cxn modelId="{F1736A91-E1A6-49EA-ADC1-72F7DBE7A156}" type="presParOf" srcId="{EF0428F7-4429-4DF7-9E10-640C95A4FE5D}" destId="{D69B7CA6-2CB7-4A0F-8389-D5A13A38D2A7}" srcOrd="1" destOrd="0" presId="urn:microsoft.com/office/officeart/2005/8/layout/hierarchy1"/>
    <dgm:cxn modelId="{27B0E9D6-ED03-4E5F-8D76-F7788C16E9AF}" type="presParOf" srcId="{D69B7CA6-2CB7-4A0F-8389-D5A13A38D2A7}" destId="{01A600CC-689D-49C5-8903-00D179650885}" srcOrd="0" destOrd="0" presId="urn:microsoft.com/office/officeart/2005/8/layout/hierarchy1"/>
    <dgm:cxn modelId="{4F92876C-D561-4004-9F7F-25A213CF1074}" type="presParOf" srcId="{01A600CC-689D-49C5-8903-00D179650885}" destId="{9EFFA43C-C2D6-4465-B12F-7915E09BE28D}" srcOrd="0" destOrd="0" presId="urn:microsoft.com/office/officeart/2005/8/layout/hierarchy1"/>
    <dgm:cxn modelId="{E57A5F7F-221D-4989-8706-1C1DD2D6E48D}" type="presParOf" srcId="{01A600CC-689D-49C5-8903-00D179650885}" destId="{E11BC7D1-A175-4DFF-8EDB-F57F9493CBB2}" srcOrd="1" destOrd="0" presId="urn:microsoft.com/office/officeart/2005/8/layout/hierarchy1"/>
    <dgm:cxn modelId="{1154780C-89F8-4CE2-9F2C-1570EC3383C2}" type="presParOf" srcId="{D69B7CA6-2CB7-4A0F-8389-D5A13A38D2A7}" destId="{D925BB11-D887-4876-BEAB-7588D6E88927}" srcOrd="1" destOrd="0" presId="urn:microsoft.com/office/officeart/2005/8/layout/hierarchy1"/>
    <dgm:cxn modelId="{249760D6-3DF2-4680-91DE-FBD488B2E2EE}" type="presParOf" srcId="{D925BB11-D887-4876-BEAB-7588D6E88927}" destId="{736EFFC7-2526-4EFC-9CFB-A3E4B4F8C54E}" srcOrd="0" destOrd="0" presId="urn:microsoft.com/office/officeart/2005/8/layout/hierarchy1"/>
    <dgm:cxn modelId="{363FDABD-8D24-40AB-9FDD-28CDFB15390D}" type="presParOf" srcId="{D925BB11-D887-4876-BEAB-7588D6E88927}" destId="{6CC7238A-0A71-4BC7-8205-9DE746E07562}" srcOrd="1" destOrd="0" presId="urn:microsoft.com/office/officeart/2005/8/layout/hierarchy1"/>
    <dgm:cxn modelId="{59F51F67-51F4-4439-A9A4-321724D55B91}" type="presParOf" srcId="{6CC7238A-0A71-4BC7-8205-9DE746E07562}" destId="{78AAA181-9D14-4FB1-9789-7B2B43C4180D}" srcOrd="0" destOrd="0" presId="urn:microsoft.com/office/officeart/2005/8/layout/hierarchy1"/>
    <dgm:cxn modelId="{A346BE9A-52C9-47A4-9963-8BF2A78F6D14}" type="presParOf" srcId="{78AAA181-9D14-4FB1-9789-7B2B43C4180D}" destId="{1D38BCBF-E4C2-49EC-81FD-D87F025A657D}" srcOrd="0" destOrd="0" presId="urn:microsoft.com/office/officeart/2005/8/layout/hierarchy1"/>
    <dgm:cxn modelId="{ECEB39CE-84C3-4C60-9323-F3542E294492}" type="presParOf" srcId="{78AAA181-9D14-4FB1-9789-7B2B43C4180D}" destId="{04282545-BD74-4E87-850C-8FF9C6428F0B}" srcOrd="1" destOrd="0" presId="urn:microsoft.com/office/officeart/2005/8/layout/hierarchy1"/>
    <dgm:cxn modelId="{458ABB38-F804-4AD3-B86B-A2ED5B8A3E12}" type="presParOf" srcId="{6CC7238A-0A71-4BC7-8205-9DE746E07562}" destId="{14838D43-CEBE-4157-A598-CF8BDBC6DFBD}" srcOrd="1" destOrd="0" presId="urn:microsoft.com/office/officeart/2005/8/layout/hierarchy1"/>
    <dgm:cxn modelId="{555D00B7-2475-4CAE-827E-2CFA70BF46AF}" type="presParOf" srcId="{D925BB11-D887-4876-BEAB-7588D6E88927}" destId="{667FA868-D1DF-4B3B-83C3-E8AEEB438492}" srcOrd="2" destOrd="0" presId="urn:microsoft.com/office/officeart/2005/8/layout/hierarchy1"/>
    <dgm:cxn modelId="{FDF74026-F827-47B9-AE7F-77D6D0271BAF}" type="presParOf" srcId="{D925BB11-D887-4876-BEAB-7588D6E88927}" destId="{A244A8D6-9421-4C67-9756-D97A3DCB1032}" srcOrd="3" destOrd="0" presId="urn:microsoft.com/office/officeart/2005/8/layout/hierarchy1"/>
    <dgm:cxn modelId="{223F8254-C3BE-4AFA-B2D8-730B7BD08855}" type="presParOf" srcId="{A244A8D6-9421-4C67-9756-D97A3DCB1032}" destId="{7BD3D501-A44C-4B5E-A1C7-155F5AEF626C}" srcOrd="0" destOrd="0" presId="urn:microsoft.com/office/officeart/2005/8/layout/hierarchy1"/>
    <dgm:cxn modelId="{07035055-23DE-4C45-A52A-EC09EEB640AB}" type="presParOf" srcId="{7BD3D501-A44C-4B5E-A1C7-155F5AEF626C}" destId="{BCE56B77-EE20-49B5-847B-730D70D8D9DF}" srcOrd="0" destOrd="0" presId="urn:microsoft.com/office/officeart/2005/8/layout/hierarchy1"/>
    <dgm:cxn modelId="{81809D12-C0F4-4F8F-A425-B735997382CC}" type="presParOf" srcId="{7BD3D501-A44C-4B5E-A1C7-155F5AEF626C}" destId="{3954AE17-3996-4134-A3DB-C731FDEB3F20}" srcOrd="1" destOrd="0" presId="urn:microsoft.com/office/officeart/2005/8/layout/hierarchy1"/>
    <dgm:cxn modelId="{EB288814-FF0B-41DF-882D-7376BAE79B03}" type="presParOf" srcId="{A244A8D6-9421-4C67-9756-D97A3DCB1032}" destId="{D362C2E6-5C67-4021-922B-F5CFC4B5D02E}" srcOrd="1" destOrd="0" presId="urn:microsoft.com/office/officeart/2005/8/layout/hierarchy1"/>
    <dgm:cxn modelId="{033F3A35-D379-424E-AB2B-CC258C2444F9}" type="presParOf" srcId="{D925BB11-D887-4876-BEAB-7588D6E88927}" destId="{096F8277-6E7F-4B85-8B56-2BA2257096E6}" srcOrd="4" destOrd="0" presId="urn:microsoft.com/office/officeart/2005/8/layout/hierarchy1"/>
    <dgm:cxn modelId="{62DDDB11-9A2F-4D12-B8E3-20289305B1F8}" type="presParOf" srcId="{D925BB11-D887-4876-BEAB-7588D6E88927}" destId="{3E93BB8E-4EC6-4E5F-ABE9-84ADDD76F667}" srcOrd="5" destOrd="0" presId="urn:microsoft.com/office/officeart/2005/8/layout/hierarchy1"/>
    <dgm:cxn modelId="{A064CDFC-229A-4C84-82FF-7303948ABA44}" type="presParOf" srcId="{3E93BB8E-4EC6-4E5F-ABE9-84ADDD76F667}" destId="{68EE38E0-0831-4F7A-B29A-D5824F19EE20}" srcOrd="0" destOrd="0" presId="urn:microsoft.com/office/officeart/2005/8/layout/hierarchy1"/>
    <dgm:cxn modelId="{1808AE97-9095-4F23-8E37-6BE29D1BDECE}" type="presParOf" srcId="{68EE38E0-0831-4F7A-B29A-D5824F19EE20}" destId="{1741F054-1F56-444B-8BD6-FC1DE4E40885}" srcOrd="0" destOrd="0" presId="urn:microsoft.com/office/officeart/2005/8/layout/hierarchy1"/>
    <dgm:cxn modelId="{3B5369E5-1749-4EFF-B1AF-671281CBE791}" type="presParOf" srcId="{68EE38E0-0831-4F7A-B29A-D5824F19EE20}" destId="{AADCC532-34A2-4BEA-A64E-891ABDD5DF71}" srcOrd="1" destOrd="0" presId="urn:microsoft.com/office/officeart/2005/8/layout/hierarchy1"/>
    <dgm:cxn modelId="{EDB119EC-C34C-4E99-9A5A-C08E45B70D84}" type="presParOf" srcId="{3E93BB8E-4EC6-4E5F-ABE9-84ADDD76F667}" destId="{CBFDE289-28FA-402F-BE44-F7496C376493}" srcOrd="1" destOrd="0" presId="urn:microsoft.com/office/officeart/2005/8/layout/hierarchy1"/>
    <dgm:cxn modelId="{A3E4B728-D76C-4C0B-A5DE-EB675177B5B9}" type="presParOf" srcId="{D925BB11-D887-4876-BEAB-7588D6E88927}" destId="{F3A9C4AB-10CA-424B-895E-F05CC308912A}" srcOrd="6" destOrd="0" presId="urn:microsoft.com/office/officeart/2005/8/layout/hierarchy1"/>
    <dgm:cxn modelId="{3EC32B16-CBD9-454E-99E0-B75C0238002C}" type="presParOf" srcId="{D925BB11-D887-4876-BEAB-7588D6E88927}" destId="{77F3E14B-232F-40E3-B107-E51C9B18F9DC}" srcOrd="7" destOrd="0" presId="urn:microsoft.com/office/officeart/2005/8/layout/hierarchy1"/>
    <dgm:cxn modelId="{75FD2555-E51D-4589-A728-7858DB3F7566}" type="presParOf" srcId="{77F3E14B-232F-40E3-B107-E51C9B18F9DC}" destId="{08DE200A-DA70-4861-9238-273AA6C4C729}" srcOrd="0" destOrd="0" presId="urn:microsoft.com/office/officeart/2005/8/layout/hierarchy1"/>
    <dgm:cxn modelId="{AA081045-5D0A-4D64-AB0D-93BDB944898B}" type="presParOf" srcId="{08DE200A-DA70-4861-9238-273AA6C4C729}" destId="{16702215-E808-4C80-8EB5-4644325A9C1E}" srcOrd="0" destOrd="0" presId="urn:microsoft.com/office/officeart/2005/8/layout/hierarchy1"/>
    <dgm:cxn modelId="{B0FA1AED-A0AB-464E-B73E-6E4CB20DF3F4}" type="presParOf" srcId="{08DE200A-DA70-4861-9238-273AA6C4C729}" destId="{4080CA57-C3CD-4296-81DF-2D4049D0883D}" srcOrd="1" destOrd="0" presId="urn:microsoft.com/office/officeart/2005/8/layout/hierarchy1"/>
    <dgm:cxn modelId="{BC05485A-5440-4D6C-9967-1195C158BD4D}" type="presParOf" srcId="{77F3E14B-232F-40E3-B107-E51C9B18F9DC}" destId="{B49540CE-8E55-4D47-8A92-24AD330EAC3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A9C4AB-10CA-424B-895E-F05CC308912A}">
      <dsp:nvSpPr>
        <dsp:cNvPr id="0" name=""/>
        <dsp:cNvSpPr/>
      </dsp:nvSpPr>
      <dsp:spPr>
        <a:xfrm>
          <a:off x="5027724" y="2746866"/>
          <a:ext cx="3225056" cy="5116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8648"/>
              </a:lnTo>
              <a:lnTo>
                <a:pt x="3225056" y="348648"/>
              </a:lnTo>
              <a:lnTo>
                <a:pt x="3225056" y="51161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6F8277-6E7F-4B85-8B56-2BA2257096E6}">
      <dsp:nvSpPr>
        <dsp:cNvPr id="0" name=""/>
        <dsp:cNvSpPr/>
      </dsp:nvSpPr>
      <dsp:spPr>
        <a:xfrm>
          <a:off x="5027724" y="2746866"/>
          <a:ext cx="1075018" cy="5116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8648"/>
              </a:lnTo>
              <a:lnTo>
                <a:pt x="1075018" y="348648"/>
              </a:lnTo>
              <a:lnTo>
                <a:pt x="1075018" y="51161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7FA868-D1DF-4B3B-83C3-E8AEEB438492}">
      <dsp:nvSpPr>
        <dsp:cNvPr id="0" name=""/>
        <dsp:cNvSpPr/>
      </dsp:nvSpPr>
      <dsp:spPr>
        <a:xfrm>
          <a:off x="3952705" y="2746866"/>
          <a:ext cx="1075018" cy="511611"/>
        </a:xfrm>
        <a:custGeom>
          <a:avLst/>
          <a:gdLst/>
          <a:ahLst/>
          <a:cxnLst/>
          <a:rect l="0" t="0" r="0" b="0"/>
          <a:pathLst>
            <a:path>
              <a:moveTo>
                <a:pt x="1075018" y="0"/>
              </a:moveTo>
              <a:lnTo>
                <a:pt x="1075018" y="348648"/>
              </a:lnTo>
              <a:lnTo>
                <a:pt x="0" y="348648"/>
              </a:lnTo>
              <a:lnTo>
                <a:pt x="0" y="51161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6EFFC7-2526-4EFC-9CFB-A3E4B4F8C54E}">
      <dsp:nvSpPr>
        <dsp:cNvPr id="0" name=""/>
        <dsp:cNvSpPr/>
      </dsp:nvSpPr>
      <dsp:spPr>
        <a:xfrm>
          <a:off x="1802667" y="2746866"/>
          <a:ext cx="3225056" cy="511611"/>
        </a:xfrm>
        <a:custGeom>
          <a:avLst/>
          <a:gdLst/>
          <a:ahLst/>
          <a:cxnLst/>
          <a:rect l="0" t="0" r="0" b="0"/>
          <a:pathLst>
            <a:path>
              <a:moveTo>
                <a:pt x="3225056" y="0"/>
              </a:moveTo>
              <a:lnTo>
                <a:pt x="3225056" y="348648"/>
              </a:lnTo>
              <a:lnTo>
                <a:pt x="0" y="348648"/>
              </a:lnTo>
              <a:lnTo>
                <a:pt x="0" y="51161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C6BC58-5139-4A56-9E44-7A61D6977977}">
      <dsp:nvSpPr>
        <dsp:cNvPr id="0" name=""/>
        <dsp:cNvSpPr/>
      </dsp:nvSpPr>
      <dsp:spPr>
        <a:xfrm>
          <a:off x="4982004" y="1234720"/>
          <a:ext cx="91440" cy="39510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510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97459A-9036-443E-92DB-5A3EF9FD54F2}">
      <dsp:nvSpPr>
        <dsp:cNvPr id="0" name=""/>
        <dsp:cNvSpPr/>
      </dsp:nvSpPr>
      <dsp:spPr>
        <a:xfrm>
          <a:off x="4148163" y="117678"/>
          <a:ext cx="1759121" cy="11170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68260D-F034-42BF-8A51-DB1AB180DB31}">
      <dsp:nvSpPr>
        <dsp:cNvPr id="0" name=""/>
        <dsp:cNvSpPr/>
      </dsp:nvSpPr>
      <dsp:spPr>
        <a:xfrm>
          <a:off x="4343621" y="303363"/>
          <a:ext cx="1759121" cy="11170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>
              <a:latin typeface="+mj-lt"/>
            </a:rPr>
            <a:t>Award</a:t>
          </a:r>
        </a:p>
      </dsp:txBody>
      <dsp:txXfrm>
        <a:off x="4376338" y="336080"/>
        <a:ext cx="1693687" cy="1051608"/>
      </dsp:txXfrm>
    </dsp:sp>
    <dsp:sp modelId="{9EFFA43C-C2D6-4465-B12F-7915E09BE28D}">
      <dsp:nvSpPr>
        <dsp:cNvPr id="0" name=""/>
        <dsp:cNvSpPr/>
      </dsp:nvSpPr>
      <dsp:spPr>
        <a:xfrm>
          <a:off x="4148163" y="1629823"/>
          <a:ext cx="1759121" cy="11170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1BC7D1-A175-4DFF-8EDB-F57F9493CBB2}">
      <dsp:nvSpPr>
        <dsp:cNvPr id="0" name=""/>
        <dsp:cNvSpPr/>
      </dsp:nvSpPr>
      <dsp:spPr>
        <a:xfrm>
          <a:off x="4343621" y="1815508"/>
          <a:ext cx="1759121" cy="11170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>
              <a:latin typeface="+mj-lt"/>
            </a:rPr>
            <a:t>Project</a:t>
          </a:r>
        </a:p>
      </dsp:txBody>
      <dsp:txXfrm>
        <a:off x="4376338" y="1848225"/>
        <a:ext cx="1693687" cy="1051608"/>
      </dsp:txXfrm>
    </dsp:sp>
    <dsp:sp modelId="{1D38BCBF-E4C2-49EC-81FD-D87F025A657D}">
      <dsp:nvSpPr>
        <dsp:cNvPr id="0" name=""/>
        <dsp:cNvSpPr/>
      </dsp:nvSpPr>
      <dsp:spPr>
        <a:xfrm>
          <a:off x="923107" y="3258477"/>
          <a:ext cx="1759121" cy="11170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282545-BD74-4E87-850C-8FF9C6428F0B}">
      <dsp:nvSpPr>
        <dsp:cNvPr id="0" name=""/>
        <dsp:cNvSpPr/>
      </dsp:nvSpPr>
      <dsp:spPr>
        <a:xfrm>
          <a:off x="1118565" y="3444162"/>
          <a:ext cx="1759121" cy="11170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j-lt"/>
            </a:rPr>
            <a:t>Task 1 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j-lt"/>
            </a:rPr>
            <a:t>Training Related Expenses</a:t>
          </a:r>
        </a:p>
      </dsp:txBody>
      <dsp:txXfrm>
        <a:off x="1151282" y="3476879"/>
        <a:ext cx="1693687" cy="1051608"/>
      </dsp:txXfrm>
    </dsp:sp>
    <dsp:sp modelId="{BCE56B77-EE20-49B5-847B-730D70D8D9DF}">
      <dsp:nvSpPr>
        <dsp:cNvPr id="0" name=""/>
        <dsp:cNvSpPr/>
      </dsp:nvSpPr>
      <dsp:spPr>
        <a:xfrm>
          <a:off x="3073144" y="3258477"/>
          <a:ext cx="1759121" cy="11170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54AE17-3996-4134-A3DB-C731FDEB3F20}">
      <dsp:nvSpPr>
        <dsp:cNvPr id="0" name=""/>
        <dsp:cNvSpPr/>
      </dsp:nvSpPr>
      <dsp:spPr>
        <a:xfrm>
          <a:off x="3268602" y="3444162"/>
          <a:ext cx="1759121" cy="11170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j-lt"/>
            </a:rPr>
            <a:t>Task 2 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j-lt"/>
            </a:rPr>
            <a:t>Stipends</a:t>
          </a:r>
        </a:p>
      </dsp:txBody>
      <dsp:txXfrm>
        <a:off x="3301319" y="3476879"/>
        <a:ext cx="1693687" cy="1051608"/>
      </dsp:txXfrm>
    </dsp:sp>
    <dsp:sp modelId="{1741F054-1F56-444B-8BD6-FC1DE4E40885}">
      <dsp:nvSpPr>
        <dsp:cNvPr id="0" name=""/>
        <dsp:cNvSpPr/>
      </dsp:nvSpPr>
      <dsp:spPr>
        <a:xfrm>
          <a:off x="5223181" y="3258477"/>
          <a:ext cx="1759121" cy="11170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DCC532-34A2-4BEA-A64E-891ABDD5DF71}">
      <dsp:nvSpPr>
        <dsp:cNvPr id="0" name=""/>
        <dsp:cNvSpPr/>
      </dsp:nvSpPr>
      <dsp:spPr>
        <a:xfrm>
          <a:off x="5418639" y="3444162"/>
          <a:ext cx="1759121" cy="11170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j-lt"/>
            </a:rPr>
            <a:t>Task 3 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j-lt"/>
            </a:rPr>
            <a:t>Tuition and Fees</a:t>
          </a:r>
        </a:p>
      </dsp:txBody>
      <dsp:txXfrm>
        <a:off x="5451356" y="3476879"/>
        <a:ext cx="1693687" cy="1051608"/>
      </dsp:txXfrm>
    </dsp:sp>
    <dsp:sp modelId="{16702215-E808-4C80-8EB5-4644325A9C1E}">
      <dsp:nvSpPr>
        <dsp:cNvPr id="0" name=""/>
        <dsp:cNvSpPr/>
      </dsp:nvSpPr>
      <dsp:spPr>
        <a:xfrm>
          <a:off x="7373219" y="3258477"/>
          <a:ext cx="1759121" cy="11170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80CA57-C3CD-4296-81DF-2D4049D0883D}">
      <dsp:nvSpPr>
        <dsp:cNvPr id="0" name=""/>
        <dsp:cNvSpPr/>
      </dsp:nvSpPr>
      <dsp:spPr>
        <a:xfrm>
          <a:off x="7568677" y="3444162"/>
          <a:ext cx="1759121" cy="11170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j-lt"/>
            </a:rPr>
            <a:t>Task 4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j-lt"/>
            </a:rPr>
            <a:t>Childcare Costs</a:t>
          </a:r>
        </a:p>
      </dsp:txBody>
      <dsp:txXfrm>
        <a:off x="7601394" y="3476879"/>
        <a:ext cx="1693687" cy="10516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56" tIns="48328" rIns="96656" bIns="48328" rtlCol="0"/>
          <a:lstStyle>
            <a:lvl1pPr algn="l">
              <a:defRPr sz="1300"/>
            </a:lvl1pPr>
          </a:lstStyle>
          <a:p>
            <a:r>
              <a:rPr lang="en-US" dirty="0"/>
              <a:t>Pre-Award Training Grants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56" tIns="48328" rIns="96656" bIns="48328" rtlCol="0"/>
          <a:lstStyle>
            <a:lvl1pPr algn="r">
              <a:defRPr sz="1300"/>
            </a:lvl1pPr>
          </a:lstStyle>
          <a:p>
            <a:r>
              <a:rPr lang="en-US" dirty="0"/>
              <a:t>9/10/2019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56" tIns="48328" rIns="96656" bIns="48328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56" tIns="48328" rIns="96656" bIns="48328" rtlCol="0" anchor="b"/>
          <a:lstStyle>
            <a:lvl1pPr algn="r">
              <a:defRPr sz="1300"/>
            </a:lvl1pPr>
          </a:lstStyle>
          <a:p>
            <a:fld id="{A74CE979-9F6B-CD4E-9E39-B5207F7D7A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750977"/>
      </p:ext>
    </p:extLst>
  </p:cSld>
  <p:clrMap bg1="lt1" tx1="dk1" bg2="lt2" tx2="dk2" accent1="accent1" accent2="accent2" accent3="accent3" accent4="accent4" accent5="accent5" accent6="accent6" hlink="hlink" folHlink="folHlink"/>
  <p:hf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56" tIns="48328" rIns="96656" bIns="48328" rtlCol="0"/>
          <a:lstStyle>
            <a:lvl1pPr algn="l">
              <a:defRPr sz="1300"/>
            </a:lvl1pPr>
          </a:lstStyle>
          <a:p>
            <a:r>
              <a:rPr lang="en-US" dirty="0"/>
              <a:t>Pre-Award Training Grants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56" tIns="48328" rIns="96656" bIns="48328" rtlCol="0"/>
          <a:lstStyle>
            <a:lvl1pPr algn="r">
              <a:defRPr sz="1300"/>
            </a:lvl1pPr>
          </a:lstStyle>
          <a:p>
            <a:r>
              <a:rPr lang="en-US" dirty="0"/>
              <a:t>9/10/2019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20725"/>
            <a:ext cx="64008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56" tIns="48328" rIns="96656" bIns="48328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56" tIns="48328" rIns="96656" bIns="4832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56" tIns="48328" rIns="96656" bIns="48328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56" tIns="48328" rIns="96656" bIns="48328" rtlCol="0" anchor="b"/>
          <a:lstStyle>
            <a:lvl1pPr algn="r">
              <a:defRPr sz="1300"/>
            </a:lvl1pPr>
          </a:lstStyle>
          <a:p>
            <a:fld id="{A8E3ED14-1C06-B149-8A7D-CC5362078B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2225249"/>
      </p:ext>
    </p:extLst>
  </p:cSld>
  <p:clrMap bg1="lt1" tx1="dk1" bg2="lt2" tx2="dk2" accent1="accent1" accent2="accent2" accent3="accent3" accent4="accent4" accent5="accent5" accent6="accent6" hlink="hlink" folHlink="folHlink"/>
  <p:hf ftr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en-US" dirty="0"/>
              <a:t>9/10/2019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8E3ED14-1C06-B149-8A7D-CC5362078B58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US" dirty="0"/>
              <a:t>Pre-Award Training Grants</a:t>
            </a:r>
          </a:p>
        </p:txBody>
      </p:sp>
    </p:spTree>
    <p:extLst>
      <p:ext uri="{BB962C8B-B14F-4D97-AF65-F5344CB8AC3E}">
        <p14:creationId xmlns:p14="http://schemas.microsoft.com/office/powerpoint/2010/main" val="3605424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907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Where to put this slide? Post award?</a:t>
            </a:r>
          </a:p>
        </p:txBody>
      </p:sp>
    </p:spTree>
    <p:extLst>
      <p:ext uri="{BB962C8B-B14F-4D97-AF65-F5344CB8AC3E}">
        <p14:creationId xmlns:p14="http://schemas.microsoft.com/office/powerpoint/2010/main" val="20413707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44146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3ED14-1C06-B149-8A7D-CC5362078B58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99136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01009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19834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90209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3ED14-1C06-B149-8A7D-CC5362078B58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87539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3ED14-1C06-B149-8A7D-CC5362078B58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63430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3ED14-1C06-B149-8A7D-CC5362078B58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0542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25399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19493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71105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57700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76050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0008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3ED14-1C06-B149-8A7D-CC5362078B58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2113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7747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57200" y="719138"/>
            <a:ext cx="6400800" cy="3600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AACA4-A789-4F44-8563-5F191DD6EA2C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75054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57200" y="719138"/>
            <a:ext cx="6400800" cy="3600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AACA4-A789-4F44-8563-5F191DD6EA2C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2096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57200" y="719138"/>
            <a:ext cx="6400800" cy="3600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3ED14-1C06-B149-8A7D-CC5362078B58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7831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785711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3ED14-1C06-B149-8A7D-CC5362078B58}" type="slidenum">
              <a:rPr lang="en-US" smtClean="0"/>
              <a:pPr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545906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en-US" dirty="0"/>
              <a:t>9/10/2019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8E3ED14-1C06-B149-8A7D-CC5362078B58}" type="slidenum">
              <a:rPr lang="en-US" smtClean="0"/>
              <a:pPr/>
              <a:t>45</a:t>
            </a:fld>
            <a:endParaRPr lang="en-US" dirty="0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US" dirty="0"/>
              <a:t>Pre-Award Training Grants</a:t>
            </a:r>
          </a:p>
        </p:txBody>
      </p:sp>
    </p:spTree>
    <p:extLst>
      <p:ext uri="{BB962C8B-B14F-4D97-AF65-F5344CB8AC3E}">
        <p14:creationId xmlns:p14="http://schemas.microsoft.com/office/powerpoint/2010/main" val="1289205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E75DF-1795-4224-8796-75386AFDF779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2C52A-5129-4F55-81A9-7734A419C1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56389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E75DF-1795-4224-8796-75386AFDF779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2C52A-5129-4F55-81A9-7734A419C1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1188774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E75DF-1795-4224-8796-75386AFDF779}" type="datetimeFigureOut">
              <a:rPr lang="en-US" smtClean="0"/>
              <a:pPr/>
              <a:t>8/10/2023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2C52A-5129-4F55-81A9-7734A419C1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Line 19"/>
          <p:cNvSpPr>
            <a:spLocks noChangeShapeType="1"/>
          </p:cNvSpPr>
          <p:nvPr userDrawn="1"/>
        </p:nvSpPr>
        <p:spPr bwMode="auto">
          <a:xfrm>
            <a:off x="609601" y="4194853"/>
            <a:ext cx="10972799" cy="0"/>
          </a:xfrm>
          <a:prstGeom prst="line">
            <a:avLst/>
          </a:prstGeom>
          <a:noFill/>
          <a:ln w="6350" cap="sq" cmpd="sng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  <a:defRPr/>
            </a:pPr>
            <a:endParaRPr lang="en-US" sz="1800" dirty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8" name="Picture 7" descr="logo-hsci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3025" y="5924741"/>
            <a:ext cx="2607259" cy="576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932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E75DF-1795-4224-8796-75386AFDF779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2C52A-5129-4F55-81A9-7734A419C1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583232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E75DF-1795-4224-8796-75386AFDF779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2C52A-5129-4F55-81A9-7734A419C1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4969129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E75DF-1795-4224-8796-75386AFDF779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2C52A-5129-4F55-81A9-7734A419C1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240620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E75DF-1795-4224-8796-75386AFDF779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2C52A-5129-4F55-81A9-7734A419C1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0855326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E75DF-1795-4224-8796-75386AFDF779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2C52A-5129-4F55-81A9-7734A419C1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5880019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E75DF-1795-4224-8796-75386AFDF779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2C52A-5129-4F55-81A9-7734A419C1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795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E75DF-1795-4224-8796-75386AFDF779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2C52A-5129-4F55-81A9-7734A419C1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169758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E75DF-1795-4224-8796-75386AFDF779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2C52A-5129-4F55-81A9-7734A419C1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3095433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09600" y="4453460"/>
            <a:ext cx="10972800" cy="1136476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52" y="450850"/>
            <a:ext cx="10972800" cy="2752344"/>
          </a:xfrm>
          <a:prstGeom prst="rect">
            <a:avLst/>
          </a:prstGeom>
        </p:spPr>
      </p:pic>
      <p:pic>
        <p:nvPicPr>
          <p:cNvPr id="13" name="Picture 12" descr="logo-hsci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3025" y="5924741"/>
            <a:ext cx="2607259" cy="576072"/>
          </a:xfrm>
          <a:prstGeom prst="rect">
            <a:avLst/>
          </a:prstGeom>
        </p:spPr>
      </p:pic>
      <p:sp>
        <p:nvSpPr>
          <p:cNvPr id="7" name="Line 19"/>
          <p:cNvSpPr>
            <a:spLocks noChangeShapeType="1"/>
          </p:cNvSpPr>
          <p:nvPr userDrawn="1"/>
        </p:nvSpPr>
        <p:spPr bwMode="auto">
          <a:xfrm>
            <a:off x="609601" y="4333603"/>
            <a:ext cx="10972799" cy="0"/>
          </a:xfrm>
          <a:prstGeom prst="line">
            <a:avLst/>
          </a:prstGeom>
          <a:noFill/>
          <a:ln w="6350" cap="sq" cmpd="sng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  <a:defRPr/>
            </a:pPr>
            <a:endParaRPr lang="en-US" sz="1800" dirty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ea typeface="+mn-ea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ctrTitle" hasCustomPrompt="1"/>
          </p:nvPr>
        </p:nvSpPr>
        <p:spPr>
          <a:xfrm>
            <a:off x="609600" y="3338151"/>
            <a:ext cx="10972800" cy="914579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 dirty="0"/>
              <a:t>Click to Edit the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33126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09600" y="4453460"/>
            <a:ext cx="10972800" cy="1136476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485" y="450850"/>
            <a:ext cx="10923519" cy="2739982"/>
          </a:xfrm>
          <a:prstGeom prst="rect">
            <a:avLst/>
          </a:prstGeom>
        </p:spPr>
      </p:pic>
      <p:pic>
        <p:nvPicPr>
          <p:cNvPr id="13" name="Picture 12" descr="logo-hsci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3025" y="5924741"/>
            <a:ext cx="2607259" cy="576072"/>
          </a:xfrm>
          <a:prstGeom prst="rect">
            <a:avLst/>
          </a:prstGeom>
        </p:spPr>
      </p:pic>
      <p:sp>
        <p:nvSpPr>
          <p:cNvPr id="9" name="Line 19"/>
          <p:cNvSpPr>
            <a:spLocks noChangeShapeType="1"/>
          </p:cNvSpPr>
          <p:nvPr userDrawn="1"/>
        </p:nvSpPr>
        <p:spPr bwMode="auto">
          <a:xfrm>
            <a:off x="609601" y="4333603"/>
            <a:ext cx="10972799" cy="0"/>
          </a:xfrm>
          <a:prstGeom prst="line">
            <a:avLst/>
          </a:prstGeom>
          <a:noFill/>
          <a:ln w="6350" cap="sq" cmpd="sng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  <a:defRPr/>
            </a:pPr>
            <a:endParaRPr lang="en-US" sz="1800" dirty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ea typeface="+mn-ea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609600" y="3338151"/>
            <a:ext cx="10972800" cy="914579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Click to Edit the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944317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2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09600" y="293179"/>
            <a:ext cx="10972800" cy="958432"/>
          </a:xfrm>
        </p:spPr>
        <p:txBody>
          <a:bodyPr/>
          <a:lstStyle>
            <a:lvl1pPr>
              <a:defRPr>
                <a:solidFill>
                  <a:srgbClr val="569BBE"/>
                </a:solidFill>
              </a:defRPr>
            </a:lvl1pPr>
          </a:lstStyle>
          <a:p>
            <a:r>
              <a:rPr lang="en-US" dirty="0"/>
              <a:t>Click to Edit the Master Title Style</a:t>
            </a:r>
          </a:p>
        </p:txBody>
      </p:sp>
      <p:sp>
        <p:nvSpPr>
          <p:cNvPr id="11" name="Text Placeholder 2"/>
          <p:cNvSpPr>
            <a:spLocks noGrp="1"/>
          </p:cNvSpPr>
          <p:nvPr>
            <p:ph idx="1" hasCustomPrompt="1"/>
          </p:nvPr>
        </p:nvSpPr>
        <p:spPr>
          <a:xfrm>
            <a:off x="609601" y="1431344"/>
            <a:ext cx="10972799" cy="4151577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rmAutofit/>
          </a:bodyPr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742950" indent="-285750">
              <a:buFont typeface="Arial"/>
              <a:buChar char="•"/>
              <a:defRPr sz="2000"/>
            </a:lvl2pPr>
            <a:lvl3pPr>
              <a:defRPr sz="1800">
                <a:solidFill>
                  <a:schemeClr val="accent2"/>
                </a:solidFill>
              </a:defRPr>
            </a:lvl3pPr>
            <a:lvl4pPr marL="1600200" indent="-228600">
              <a:buFont typeface="Arial"/>
              <a:buChar char="•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28600">
              <a:buClrTx/>
              <a:buFont typeface="Arial"/>
              <a:buChar char="•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170340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2</a:t>
            </a:r>
          </a:p>
        </p:txBody>
      </p:sp>
      <p:sp>
        <p:nvSpPr>
          <p:cNvPr id="18" name="Title 1"/>
          <p:cNvSpPr>
            <a:spLocks noGrp="1"/>
          </p:cNvSpPr>
          <p:nvPr>
            <p:ph type="title" hasCustomPrompt="1"/>
          </p:nvPr>
        </p:nvSpPr>
        <p:spPr>
          <a:xfrm>
            <a:off x="609600" y="293179"/>
            <a:ext cx="10972800" cy="95843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the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09600" y="1518335"/>
            <a:ext cx="5386917" cy="561147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2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 </a:t>
            </a:r>
          </a:p>
        </p:txBody>
      </p:sp>
      <p:sp>
        <p:nvSpPr>
          <p:cNvPr id="20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09600" y="2128489"/>
            <a:ext cx="5386917" cy="3549681"/>
          </a:xfrm>
        </p:spPr>
        <p:txBody>
          <a:bodyPr/>
          <a:lstStyle>
            <a:lvl1pPr>
              <a:buClrTx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742950" indent="-285750">
              <a:buClrTx/>
              <a:buFont typeface="Arial"/>
              <a:buChar char="•"/>
              <a:defRPr sz="1800">
                <a:solidFill>
                  <a:schemeClr val="bg2">
                    <a:lumMod val="50000"/>
                  </a:schemeClr>
                </a:solidFill>
              </a:defRPr>
            </a:lvl2pPr>
            <a:lvl3pPr>
              <a:buClrTx/>
              <a:defRPr sz="1600">
                <a:solidFill>
                  <a:schemeClr val="accent2"/>
                </a:solidFill>
              </a:defRPr>
            </a:lvl3pPr>
            <a:lvl4pPr marL="1600200" indent="-228600">
              <a:buFont typeface="Arial"/>
              <a:buChar char="•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28600">
              <a:buFont typeface="Arial"/>
              <a:buChar char="•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193368" y="1521509"/>
            <a:ext cx="5389033" cy="561147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2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 </a:t>
            </a:r>
          </a:p>
        </p:txBody>
      </p:sp>
      <p:sp>
        <p:nvSpPr>
          <p:cNvPr id="22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193368" y="2128489"/>
            <a:ext cx="5389033" cy="3549680"/>
          </a:xfrm>
        </p:spPr>
        <p:txBody>
          <a:bodyPr/>
          <a:lstStyle>
            <a:lvl1pPr>
              <a:buClrTx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742950" indent="-285750">
              <a:buClrTx/>
              <a:buFont typeface="Arial"/>
              <a:buChar char="•"/>
              <a:defRPr sz="1800">
                <a:solidFill>
                  <a:schemeClr val="bg2">
                    <a:lumMod val="50000"/>
                  </a:schemeClr>
                </a:solidFill>
              </a:defRPr>
            </a:lvl2pPr>
            <a:lvl3pPr>
              <a:buClrTx/>
              <a:defRPr sz="1600">
                <a:solidFill>
                  <a:schemeClr val="accent2"/>
                </a:solidFill>
              </a:defRPr>
            </a:lvl3pPr>
            <a:lvl4pPr marL="1600200" indent="-228600">
              <a:buFont typeface="Arial"/>
              <a:buChar char="•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28600">
              <a:buFont typeface="Arial"/>
              <a:buChar char="•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669306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2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609600" y="293179"/>
            <a:ext cx="10972800" cy="958432"/>
          </a:xfrm>
        </p:spPr>
        <p:txBody>
          <a:bodyPr/>
          <a:lstStyle>
            <a:lvl1pPr>
              <a:defRPr>
                <a:solidFill>
                  <a:srgbClr val="569BBE"/>
                </a:solidFill>
              </a:defRPr>
            </a:lvl1pPr>
          </a:lstStyle>
          <a:p>
            <a:r>
              <a:rPr lang="en-US" dirty="0"/>
              <a:t>Click to Edit the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058271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47CDE-35DC-4DAF-B474-595C2A0C901A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8BFF3-0522-4A82-9EE3-7216EDD007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00681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47CDE-35DC-4DAF-B474-595C2A0C901A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8BFF3-0522-4A82-9EE3-7216EDD007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47575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47CDE-35DC-4DAF-B474-595C2A0C901A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8BFF3-0522-4A82-9EE3-7216EDD007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06286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47CDE-35DC-4DAF-B474-595C2A0C901A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8BFF3-0522-4A82-9EE3-7216EDD007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00171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47CDE-35DC-4DAF-B474-595C2A0C901A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8BFF3-0522-4A82-9EE3-7216EDD007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39255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47CDE-35DC-4DAF-B474-595C2A0C901A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8BFF3-0522-4A82-9EE3-7216EDD007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17358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47CDE-35DC-4DAF-B474-595C2A0C901A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8BFF3-0522-4A82-9EE3-7216EDD007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323865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47CDE-35DC-4DAF-B474-595C2A0C901A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8BFF3-0522-4A82-9EE3-7216EDD007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51776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47CDE-35DC-4DAF-B474-595C2A0C901A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8BFF3-0522-4A82-9EE3-7216EDD007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47447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47CDE-35DC-4DAF-B474-595C2A0C901A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8BFF3-0522-4A82-9EE3-7216EDD007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29587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47CDE-35DC-4DAF-B474-595C2A0C901A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8BFF3-0522-4A82-9EE3-7216EDD007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298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7E75DF-1795-4224-8796-75386AFDF779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2C52A-5129-4F55-81A9-7734A419C1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6723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04" r:id="rId1"/>
    <p:sldLayoutId id="2147484505" r:id="rId2"/>
    <p:sldLayoutId id="2147484506" r:id="rId3"/>
    <p:sldLayoutId id="2147484507" r:id="rId4"/>
    <p:sldLayoutId id="2147484508" r:id="rId5"/>
    <p:sldLayoutId id="2147484509" r:id="rId6"/>
    <p:sldLayoutId id="2147484510" r:id="rId7"/>
    <p:sldLayoutId id="2147484511" r:id="rId8"/>
    <p:sldLayoutId id="2147484512" r:id="rId9"/>
    <p:sldLayoutId id="2147484513" r:id="rId10"/>
    <p:sldLayoutId id="2147484514" r:id="rId11"/>
    <p:sldLayoutId id="2147483672" r:id="rId12"/>
    <p:sldLayoutId id="2147483670" r:id="rId13"/>
    <p:sldLayoutId id="2147483650" r:id="rId14"/>
    <p:sldLayoutId id="2147483653" r:id="rId15"/>
    <p:sldLayoutId id="2147483795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47CDE-35DC-4DAF-B474-595C2A0C901A}" type="datetimeFigureOut">
              <a:rPr lang="en-US" smtClean="0"/>
              <a:t>8/10/2023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98BFF3-0522-4A82-9EE3-7216EDD007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8858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16" r:id="rId1"/>
    <p:sldLayoutId id="2147484517" r:id="rId2"/>
    <p:sldLayoutId id="2147484518" r:id="rId3"/>
    <p:sldLayoutId id="2147484519" r:id="rId4"/>
    <p:sldLayoutId id="2147484520" r:id="rId5"/>
    <p:sldLayoutId id="2147484521" r:id="rId6"/>
    <p:sldLayoutId id="2147484522" r:id="rId7"/>
    <p:sldLayoutId id="2147484523" r:id="rId8"/>
    <p:sldLayoutId id="2147484524" r:id="rId9"/>
    <p:sldLayoutId id="2147484525" r:id="rId10"/>
    <p:sldLayoutId id="214748452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pulse.ucsd.edu/departments/research-service-core/training-grants/trainees/Pages/Childcare-Costs-for-NRSA-Awards.aspx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ucsdcloud.sharepoint.com/sites/STaRT/ofcppm/SitePages/UC-SAN-DIEGO-NIH-NRSA-CHILDCARE-ALLOWANCE-GUIDANCE%281%29.aspx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2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ctrTitle"/>
          </p:nvPr>
        </p:nvSpPr>
        <p:spPr>
          <a:xfrm>
            <a:off x="2087078" y="344945"/>
            <a:ext cx="8442960" cy="2310845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+mj-lt"/>
              </a:rPr>
              <a:t>Training Grant</a:t>
            </a:r>
            <a:br>
              <a:rPr lang="en-US" dirty="0" smtClean="0">
                <a:solidFill>
                  <a:schemeClr val="bg1"/>
                </a:solidFill>
                <a:latin typeface="+mj-lt"/>
              </a:rPr>
            </a:br>
            <a:r>
              <a:rPr lang="en-US" dirty="0" smtClean="0">
                <a:solidFill>
                  <a:schemeClr val="bg1"/>
                </a:solidFill>
                <a:latin typeface="+mj-lt"/>
              </a:rPr>
              <a:t>Financial </a:t>
            </a:r>
            <a:r>
              <a:rPr lang="en-US" dirty="0" smtClean="0">
                <a:solidFill>
                  <a:schemeClr val="bg1"/>
                </a:solidFill>
              </a:rPr>
              <a:t>Award Management </a:t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>Policy</a:t>
            </a:r>
            <a:r>
              <a:rPr lang="en-US" dirty="0" smtClean="0">
                <a:solidFill>
                  <a:schemeClr val="bg1"/>
                </a:solidFill>
                <a:latin typeface="+mj-lt"/>
              </a:rPr>
              <a:t> </a:t>
            </a:r>
            <a:endParaRPr lang="en-US" sz="4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Subtitle 4"/>
          <p:cNvSpPr>
            <a:spLocks noGrp="1"/>
          </p:cNvSpPr>
          <p:nvPr>
            <p:ph type="subTitle" idx="1"/>
          </p:nvPr>
        </p:nvSpPr>
        <p:spPr>
          <a:xfrm>
            <a:off x="4628110" y="5347997"/>
            <a:ext cx="2935778" cy="115638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+mj-lt"/>
              </a:rPr>
              <a:t>Jill I. Vampola</a:t>
            </a:r>
            <a:br>
              <a:rPr lang="en-US" dirty="0" smtClean="0">
                <a:solidFill>
                  <a:schemeClr val="bg1"/>
                </a:solidFill>
                <a:latin typeface="+mj-lt"/>
              </a:rPr>
            </a:br>
            <a:r>
              <a:rPr lang="en-US" dirty="0" smtClean="0">
                <a:solidFill>
                  <a:schemeClr val="bg1"/>
                </a:solidFill>
                <a:latin typeface="+mj-lt"/>
              </a:rPr>
              <a:t>Training Grant Analyst</a:t>
            </a:r>
            <a:br>
              <a:rPr lang="en-US" dirty="0" smtClean="0">
                <a:solidFill>
                  <a:schemeClr val="bg1"/>
                </a:solidFill>
                <a:latin typeface="+mj-lt"/>
              </a:rPr>
            </a:br>
            <a:r>
              <a:rPr lang="en-US" dirty="0" smtClean="0">
                <a:solidFill>
                  <a:schemeClr val="bg1"/>
                </a:solidFill>
                <a:latin typeface="+mj-lt"/>
              </a:rPr>
              <a:t>Research Service Core</a:t>
            </a:r>
            <a:endParaRPr 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50864" y="6421993"/>
            <a:ext cx="16902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+mj-lt"/>
              </a:rPr>
              <a:t>August 10, 2023</a:t>
            </a:r>
            <a:endParaRPr lang="en-US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8147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Today’s Objective		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FF00"/>
                </a:solidFill>
              </a:rPr>
              <a:t>Recap</a:t>
            </a:r>
            <a:r>
              <a:rPr lang="en-US" sz="3600" dirty="0" smtClean="0"/>
              <a:t> last week</a:t>
            </a:r>
          </a:p>
          <a:p>
            <a:endParaRPr lang="en-US" sz="3600" dirty="0"/>
          </a:p>
          <a:p>
            <a:r>
              <a:rPr lang="en-US" sz="3600" dirty="0" smtClean="0"/>
              <a:t>Understand </a:t>
            </a:r>
            <a:r>
              <a:rPr lang="en-US" sz="3600" i="1" dirty="0" smtClean="0">
                <a:solidFill>
                  <a:srgbClr val="FFFF00"/>
                </a:solidFill>
              </a:rPr>
              <a:t>training grants award management  policy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2C52A-5129-4F55-81A9-7734A419C134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0457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688" y="352326"/>
            <a:ext cx="8229600" cy="61722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 rot="16200000">
            <a:off x="-867655" y="2766218"/>
            <a:ext cx="3827281" cy="1325563"/>
          </a:xfrm>
        </p:spPr>
        <p:txBody>
          <a:bodyPr/>
          <a:lstStyle/>
          <a:p>
            <a:pPr algn="ctr"/>
            <a:r>
              <a:rPr lang="en-US" dirty="0" err="1" smtClean="0"/>
              <a:t>xTRAIN</a:t>
            </a:r>
            <a:r>
              <a:rPr lang="en-US" dirty="0" smtClean="0"/>
              <a:t> Terminations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6231116" y="3525624"/>
            <a:ext cx="1159497" cy="76357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916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2480498" y="2949784"/>
            <a:ext cx="6013700" cy="958432"/>
          </a:xfrm>
        </p:spPr>
        <p:txBody>
          <a:bodyPr>
            <a:noAutofit/>
          </a:bodyPr>
          <a:lstStyle/>
          <a:p>
            <a:pPr algn="ctr"/>
            <a:r>
              <a:rPr lang="en-US" sz="4000" b="0" dirty="0" smtClean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4000" b="0" dirty="0" err="1" smtClean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xTRAIN</a:t>
            </a:r>
            <a:r>
              <a:rPr lang="en-US" sz="4000" b="0" dirty="0" smtClean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 Termination Process</a:t>
            </a:r>
            <a:endParaRPr lang="en-US" sz="4000" b="0" dirty="0">
              <a:solidFill>
                <a:schemeClr val="bg1"/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8645" y="802888"/>
            <a:ext cx="10909069" cy="5283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301524" y="305015"/>
            <a:ext cx="22396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Segoe UI" panose="020B0502040204020203" pitchFamily="34" charset="0"/>
                <a:cs typeface="Segoe UI" panose="020B0502040204020203" pitchFamily="34" charset="0"/>
              </a:rPr>
              <a:t>In Progress PI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41222" y="6137738"/>
            <a:ext cx="2589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Segoe UI" panose="020B0502040204020203" pitchFamily="34" charset="0"/>
                <a:cs typeface="Segoe UI" panose="020B0502040204020203" pitchFamily="34" charset="0"/>
              </a:rPr>
              <a:t>In Progress by BO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80012" y="305015"/>
            <a:ext cx="2847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Segoe UI" panose="020B0502040204020203" pitchFamily="34" charset="0"/>
                <a:cs typeface="Segoe UI" panose="020B0502040204020203" pitchFamily="34" charset="0"/>
              </a:rPr>
              <a:t>In Progress Trainee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360123" y="6020351"/>
            <a:ext cx="22238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Segoe UI" panose="020B0502040204020203" pitchFamily="34" charset="0"/>
                <a:cs typeface="Segoe UI" panose="020B0502040204020203" pitchFamily="34" charset="0"/>
              </a:rPr>
              <a:t>Pending Agency Review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40474" y="6123392"/>
            <a:ext cx="1387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Segoe UI" panose="020B0502040204020203" pitchFamily="34" charset="0"/>
                <a:cs typeface="Segoe UI" panose="020B0502040204020203" pitchFamily="34" charset="0"/>
              </a:rPr>
              <a:t>Accepted</a:t>
            </a:r>
          </a:p>
        </p:txBody>
      </p:sp>
    </p:spTree>
    <p:extLst>
      <p:ext uri="{BB962C8B-B14F-4D97-AF65-F5344CB8AC3E}">
        <p14:creationId xmlns:p14="http://schemas.microsoft.com/office/powerpoint/2010/main" val="212573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6178" y="2316965"/>
            <a:ext cx="7179644" cy="2224071"/>
          </a:xfrm>
        </p:spPr>
        <p:txBody>
          <a:bodyPr>
            <a:noAutofit/>
          </a:bodyPr>
          <a:lstStyle/>
          <a:p>
            <a:r>
              <a:rPr lang="en-US" sz="9600" dirty="0" smtClean="0"/>
              <a:t>Award Set up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279525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Four Categories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036320" y="1670446"/>
            <a:ext cx="103174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+mj-lt"/>
              </a:rPr>
              <a:t>Training Related Expenses (TRE)/Institutional </a:t>
            </a:r>
            <a:r>
              <a:rPr lang="en-US" sz="3200" dirty="0" smtClean="0">
                <a:latin typeface="+mj-lt"/>
              </a:rPr>
              <a:t>Allowance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+mj-lt"/>
              </a:rPr>
              <a:t>Travel</a:t>
            </a:r>
            <a:endParaRPr lang="en-US" sz="3200" dirty="0">
              <a:latin typeface="+mj-lt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+mj-lt"/>
              </a:rPr>
              <a:t>Trainee Stipends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+mj-lt"/>
              </a:rPr>
              <a:t>Trainee Tuition/Fees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+mj-lt"/>
              </a:rPr>
              <a:t>Childcare </a:t>
            </a:r>
            <a:r>
              <a:rPr lang="en-US" sz="3200" dirty="0" smtClean="0">
                <a:latin typeface="+mj-lt"/>
              </a:rPr>
              <a:t>Costs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US" sz="3200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36320" y="4425046"/>
            <a:ext cx="103174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+mj-lt"/>
              </a:rPr>
              <a:t>8% Burden Rate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79618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Award Set up</a:t>
            </a:r>
            <a:endParaRPr lang="en-US" dirty="0"/>
          </a:p>
        </p:txBody>
      </p:sp>
      <p:graphicFrame>
        <p:nvGraphicFramePr>
          <p:cNvPr id="5" name="Content Placeholder 3">
            <a:extLst>
              <a:ext uri="{FF2B5EF4-FFF2-40B4-BE49-F238E27FC236}">
                <a16:creationId xmlns:a16="http://schemas.microsoft.com/office/drawing/2014/main" id="{DC37B3A2-2776-45C5-A578-F33C7ACA631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9281391"/>
              </p:ext>
            </p:extLst>
          </p:nvPr>
        </p:nvGraphicFramePr>
        <p:xfrm>
          <a:off x="838200" y="1472665"/>
          <a:ext cx="10250906" cy="4562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0391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5700" y="2610353"/>
            <a:ext cx="9880599" cy="163397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9600" dirty="0" smtClean="0"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Notice of Award</a:t>
            </a:r>
            <a:endParaRPr lang="en-US" sz="9600" dirty="0">
              <a:latin typeface="+mj-lt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10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Deciphering a NIH Grant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72C52A-5129-4F55-81A9-7734A419C1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99" y="1577864"/>
            <a:ext cx="11240305" cy="4159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623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321" y="1326968"/>
            <a:ext cx="11221024" cy="490251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7032" y="371367"/>
            <a:ext cx="9010854" cy="698454"/>
          </a:xfrm>
        </p:spPr>
        <p:txBody>
          <a:bodyPr>
            <a:noAutofit/>
          </a:bodyPr>
          <a:lstStyle/>
          <a:p>
            <a:r>
              <a:rPr lang="en-US" sz="4400" b="0" dirty="0" smtClean="0">
                <a:ea typeface="Segoe UI" panose="020B0502040204020203" pitchFamily="34" charset="0"/>
                <a:cs typeface="Segoe UI" panose="020B0502040204020203" pitchFamily="34" charset="0"/>
              </a:rPr>
              <a:t>Standard Notice </a:t>
            </a:r>
            <a:r>
              <a:rPr lang="en-US" sz="4400" b="0" dirty="0">
                <a:ea typeface="Segoe UI" panose="020B0502040204020203" pitchFamily="34" charset="0"/>
                <a:cs typeface="Segoe UI" panose="020B0502040204020203" pitchFamily="34" charset="0"/>
              </a:rPr>
              <a:t>of Grant Award</a:t>
            </a:r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10120696" y="5949683"/>
            <a:ext cx="276226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>
            <a:cxnSpLocks/>
          </p:cNvCxnSpPr>
          <p:nvPr/>
        </p:nvCxnSpPr>
        <p:spPr>
          <a:xfrm flipH="1">
            <a:off x="11533187" y="1877501"/>
            <a:ext cx="449745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cxnSpLocks/>
          </p:cNvCxnSpPr>
          <p:nvPr/>
        </p:nvCxnSpPr>
        <p:spPr>
          <a:xfrm flipH="1">
            <a:off x="11533187" y="2223928"/>
            <a:ext cx="440219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cxnSpLocks/>
          </p:cNvCxnSpPr>
          <p:nvPr/>
        </p:nvCxnSpPr>
        <p:spPr>
          <a:xfrm flipH="1">
            <a:off x="11523662" y="2882368"/>
            <a:ext cx="449744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cxnSpLocks/>
          </p:cNvCxnSpPr>
          <p:nvPr/>
        </p:nvCxnSpPr>
        <p:spPr>
          <a:xfrm flipH="1">
            <a:off x="11523662" y="2542560"/>
            <a:ext cx="449744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cxnSpLocks/>
          </p:cNvCxnSpPr>
          <p:nvPr/>
        </p:nvCxnSpPr>
        <p:spPr>
          <a:xfrm flipH="1">
            <a:off x="11523662" y="3148250"/>
            <a:ext cx="440218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cxnSpLocks/>
          </p:cNvCxnSpPr>
          <p:nvPr/>
        </p:nvCxnSpPr>
        <p:spPr>
          <a:xfrm flipH="1">
            <a:off x="11523662" y="4286896"/>
            <a:ext cx="440218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cxnSpLocks/>
          </p:cNvCxnSpPr>
          <p:nvPr/>
        </p:nvCxnSpPr>
        <p:spPr>
          <a:xfrm flipH="1">
            <a:off x="11533188" y="3998969"/>
            <a:ext cx="449744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136004" y="2684202"/>
            <a:ext cx="78045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b="1" dirty="0" smtClean="0">
                <a:solidFill>
                  <a:srgbClr val="FF0000"/>
                </a:solidFill>
              </a:rPr>
              <a:t>Tre Task</a:t>
            </a:r>
            <a:endParaRPr lang="en-US" sz="135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629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462" y="1822113"/>
            <a:ext cx="11340730" cy="38212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7030" y="371367"/>
            <a:ext cx="11131161" cy="698454"/>
          </a:xfrm>
        </p:spPr>
        <p:txBody>
          <a:bodyPr>
            <a:noAutofit/>
          </a:bodyPr>
          <a:lstStyle/>
          <a:p>
            <a:r>
              <a:rPr lang="en-US" sz="4400" b="0" dirty="0">
                <a:ea typeface="Segoe UI" panose="020B0502040204020203" pitchFamily="34" charset="0"/>
                <a:cs typeface="Segoe UI" panose="020B0502040204020203" pitchFamily="34" charset="0"/>
              </a:rPr>
              <a:t>Notice of Grant </a:t>
            </a:r>
            <a:r>
              <a:rPr lang="en-US" sz="4400" b="0" dirty="0" smtClean="0">
                <a:ea typeface="Segoe UI" panose="020B0502040204020203" pitchFamily="34" charset="0"/>
                <a:cs typeface="Segoe UI" panose="020B0502040204020203" pitchFamily="34" charset="0"/>
              </a:rPr>
              <a:t>Award with </a:t>
            </a:r>
            <a:r>
              <a:rPr lang="en-US" sz="4400" b="0" i="1" dirty="0" smtClean="0">
                <a:ea typeface="Segoe UI" panose="020B0502040204020203" pitchFamily="34" charset="0"/>
                <a:cs typeface="Segoe UI" panose="020B0502040204020203" pitchFamily="34" charset="0"/>
              </a:rPr>
              <a:t>Unobligated Balance</a:t>
            </a:r>
            <a:endParaRPr lang="en-US" sz="4400" b="0" i="1" dirty="0"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25" name="Straight Arrow Connector 24"/>
          <p:cNvCxnSpPr>
            <a:cxnSpLocks/>
          </p:cNvCxnSpPr>
          <p:nvPr/>
        </p:nvCxnSpPr>
        <p:spPr>
          <a:xfrm flipH="1">
            <a:off x="11484472" y="3854446"/>
            <a:ext cx="440218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cxnSpLocks/>
          </p:cNvCxnSpPr>
          <p:nvPr/>
        </p:nvCxnSpPr>
        <p:spPr>
          <a:xfrm flipH="1">
            <a:off x="11484472" y="4374354"/>
            <a:ext cx="449744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</p:cNvCxnSpPr>
          <p:nvPr/>
        </p:nvCxnSpPr>
        <p:spPr>
          <a:xfrm flipH="1">
            <a:off x="11458083" y="4753478"/>
            <a:ext cx="440218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620349" y="2446299"/>
            <a:ext cx="350440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b="1" dirty="0">
                <a:solidFill>
                  <a:srgbClr val="FF0000"/>
                </a:solidFill>
              </a:rPr>
              <a:t>Unobligated balance from previous year. It can be to offset current budget year, or, it can increase the budget for the current year.</a:t>
            </a:r>
          </a:p>
        </p:txBody>
      </p:sp>
    </p:spTree>
    <p:extLst>
      <p:ext uri="{BB962C8B-B14F-4D97-AF65-F5344CB8AC3E}">
        <p14:creationId xmlns:p14="http://schemas.microsoft.com/office/powerpoint/2010/main" val="1059789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8674" y="1871492"/>
            <a:ext cx="10154652" cy="311501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9600" dirty="0" smtClean="0"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Training Related Expenses</a:t>
            </a:r>
            <a:endParaRPr lang="en-US" sz="9600" dirty="0">
              <a:latin typeface="+mj-lt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9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Training Related Expenses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7420"/>
            <a:ext cx="10515600" cy="4694672"/>
          </a:xfrm>
        </p:spPr>
        <p:txBody>
          <a:bodyPr>
            <a:normAutofit/>
          </a:bodyPr>
          <a:lstStyle/>
          <a:p>
            <a:pPr lvl="1"/>
            <a:r>
              <a:rPr lang="en-US" sz="2800" dirty="0" smtClean="0">
                <a:latin typeface="+mj-lt"/>
              </a:rPr>
              <a:t>Predoc Trainee </a:t>
            </a:r>
            <a:r>
              <a:rPr lang="en-US" sz="2800" dirty="0">
                <a:latin typeface="+mj-lt"/>
              </a:rPr>
              <a:t>Health Insurance</a:t>
            </a:r>
          </a:p>
          <a:p>
            <a:pPr lvl="1"/>
            <a:r>
              <a:rPr lang="en-US" sz="2800" dirty="0">
                <a:latin typeface="+mj-lt"/>
              </a:rPr>
              <a:t>Admin Salaries</a:t>
            </a:r>
          </a:p>
          <a:p>
            <a:pPr lvl="1"/>
            <a:r>
              <a:rPr lang="en-US" sz="2800" dirty="0">
                <a:latin typeface="+mj-lt"/>
              </a:rPr>
              <a:t>Meeting meals</a:t>
            </a:r>
          </a:p>
          <a:p>
            <a:pPr lvl="1"/>
            <a:r>
              <a:rPr lang="en-US" sz="2800" dirty="0">
                <a:latin typeface="+mj-lt"/>
              </a:rPr>
              <a:t>Speaker Fees</a:t>
            </a:r>
          </a:p>
          <a:p>
            <a:pPr lvl="1"/>
            <a:r>
              <a:rPr lang="en-US" sz="2800" dirty="0">
                <a:latin typeface="+mj-lt"/>
              </a:rPr>
              <a:t>Supplies</a:t>
            </a:r>
          </a:p>
          <a:p>
            <a:pPr marL="0" indent="0">
              <a:buNone/>
            </a:pPr>
            <a:endParaRPr lang="en-US" sz="3200" dirty="0">
              <a:latin typeface="+mj-lt"/>
            </a:endParaRPr>
          </a:p>
          <a:p>
            <a:r>
              <a:rPr lang="en-US" sz="3200" dirty="0">
                <a:solidFill>
                  <a:srgbClr val="FFFF00"/>
                </a:solidFill>
                <a:latin typeface="+mj-lt"/>
              </a:rPr>
              <a:t>Cannot</a:t>
            </a:r>
            <a:r>
              <a:rPr lang="en-US" sz="3200" dirty="0">
                <a:latin typeface="+mj-lt"/>
              </a:rPr>
              <a:t> be carried forward to next budget year</a:t>
            </a:r>
          </a:p>
        </p:txBody>
      </p:sp>
    </p:spTree>
    <p:extLst>
      <p:ext uri="{BB962C8B-B14F-4D97-AF65-F5344CB8AC3E}">
        <p14:creationId xmlns:p14="http://schemas.microsoft.com/office/powerpoint/2010/main" val="4222877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73105" y="2612015"/>
            <a:ext cx="3845790" cy="163397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9600" dirty="0" smtClean="0"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Travel</a:t>
            </a:r>
            <a:endParaRPr lang="en-US" sz="9600" dirty="0">
              <a:latin typeface="+mj-lt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185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0CF08D-AA2D-47D3-84D1-74A6D04B98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705" y="545943"/>
            <a:ext cx="3322105" cy="657788"/>
          </a:xfrm>
        </p:spPr>
        <p:txBody>
          <a:bodyPr anchor="t">
            <a:noAutofit/>
          </a:bodyPr>
          <a:lstStyle/>
          <a:p>
            <a:r>
              <a:rPr lang="en-US" dirty="0" smtClean="0"/>
              <a:t>Travel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838200" y="1607420"/>
            <a:ext cx="10515600" cy="4167738"/>
          </a:xfrm>
        </p:spPr>
        <p:txBody>
          <a:bodyPr>
            <a:noAutofit/>
          </a:bodyPr>
          <a:lstStyle/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en-US" sz="3200" dirty="0">
                <a:latin typeface="+mj-lt"/>
              </a:rPr>
              <a:t>Allocated in the training related expenses </a:t>
            </a:r>
            <a:r>
              <a:rPr lang="en-US" altLang="en-US" sz="3200" dirty="0" smtClean="0">
                <a:latin typeface="+mj-lt"/>
              </a:rPr>
              <a:t>task</a:t>
            </a:r>
          </a:p>
          <a:p>
            <a:pPr defTabSz="889000">
              <a:spcBef>
                <a:spcPct val="0"/>
              </a:spcBef>
              <a:spcAft>
                <a:spcPct val="35000"/>
              </a:spcAft>
            </a:pPr>
            <a:r>
              <a:rPr lang="en-US" sz="3200" dirty="0">
                <a:latin typeface="+mj-lt"/>
              </a:rPr>
              <a:t>Travel </a:t>
            </a:r>
            <a:r>
              <a:rPr lang="en-US" sz="3200" i="1" dirty="0">
                <a:solidFill>
                  <a:srgbClr val="FFFF00"/>
                </a:solidFill>
                <a:latin typeface="+mj-lt"/>
              </a:rPr>
              <a:t>not</a:t>
            </a:r>
            <a:r>
              <a:rPr lang="en-US" sz="3200" dirty="0">
                <a:latin typeface="+mj-lt"/>
              </a:rPr>
              <a:t> booked in budget period is usually not allowed.  IC approval would be required</a:t>
            </a:r>
          </a:p>
          <a:p>
            <a:pPr lvl="1" defTabSz="889000">
              <a:spcBef>
                <a:spcPct val="0"/>
              </a:spcBef>
              <a:spcAft>
                <a:spcPct val="35000"/>
              </a:spcAft>
            </a:pPr>
            <a:r>
              <a:rPr lang="en-US" sz="2800" dirty="0">
                <a:latin typeface="+mj-lt"/>
              </a:rPr>
              <a:t>Trainees </a:t>
            </a:r>
            <a:r>
              <a:rPr lang="en-US" sz="2800" dirty="0">
                <a:solidFill>
                  <a:srgbClr val="FFFF00"/>
                </a:solidFill>
                <a:latin typeface="+mj-lt"/>
              </a:rPr>
              <a:t>must</a:t>
            </a:r>
            <a:r>
              <a:rPr lang="en-US" sz="2800" dirty="0">
                <a:latin typeface="+mj-lt"/>
              </a:rPr>
              <a:t> be appointed to the TG at time of the actual travel</a:t>
            </a:r>
          </a:p>
          <a:p>
            <a:pPr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en-US" sz="3200" dirty="0" smtClean="0">
                <a:latin typeface="+mj-lt"/>
              </a:rPr>
              <a:t>Trainee </a:t>
            </a:r>
            <a:r>
              <a:rPr lang="en-US" altLang="en-US" sz="3200" dirty="0">
                <a:latin typeface="+mj-lt"/>
              </a:rPr>
              <a:t>travel is not considered a trainee cost and, therefore, </a:t>
            </a:r>
            <a:r>
              <a:rPr lang="en-US" altLang="en-US" sz="3200" i="1" dirty="0">
                <a:solidFill>
                  <a:srgbClr val="FFFF00"/>
                </a:solidFill>
                <a:latin typeface="+mj-lt"/>
              </a:rPr>
              <a:t>may</a:t>
            </a:r>
            <a:r>
              <a:rPr lang="en-US" altLang="en-US" sz="3200" dirty="0">
                <a:latin typeface="+mj-lt"/>
              </a:rPr>
              <a:t> be </a:t>
            </a:r>
            <a:r>
              <a:rPr lang="en-US" altLang="en-US" sz="3200" dirty="0" err="1">
                <a:latin typeface="+mj-lt"/>
              </a:rPr>
              <a:t>rebudgeted</a:t>
            </a:r>
            <a:r>
              <a:rPr lang="en-US" altLang="en-US" sz="3200" dirty="0">
                <a:latin typeface="+mj-lt"/>
              </a:rPr>
              <a:t> into any other budget category without prior </a:t>
            </a:r>
            <a:r>
              <a:rPr lang="en-US" altLang="en-US" sz="3200" dirty="0" smtClean="0">
                <a:latin typeface="+mj-lt"/>
              </a:rPr>
              <a:t>approval</a:t>
            </a:r>
          </a:p>
        </p:txBody>
      </p:sp>
    </p:spTree>
    <p:extLst>
      <p:ext uri="{BB962C8B-B14F-4D97-AF65-F5344CB8AC3E}">
        <p14:creationId xmlns:p14="http://schemas.microsoft.com/office/powerpoint/2010/main" val="2626131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5700" y="2610353"/>
            <a:ext cx="9880599" cy="163397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9600" dirty="0" smtClean="0"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Stipends</a:t>
            </a:r>
            <a:endParaRPr lang="en-US" sz="9600" dirty="0">
              <a:latin typeface="+mj-lt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6773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Stipends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+mj-lt"/>
              </a:rPr>
              <a:t>Expenditure Code</a:t>
            </a:r>
          </a:p>
          <a:p>
            <a:pPr lvl="1"/>
            <a:r>
              <a:rPr lang="en-US" sz="2800" dirty="0" smtClean="0">
                <a:latin typeface="+mj-lt"/>
              </a:rPr>
              <a:t>511002 </a:t>
            </a:r>
            <a:r>
              <a:rPr lang="en-US" sz="2800" dirty="0">
                <a:latin typeface="+mj-lt"/>
              </a:rPr>
              <a:t>- Graduate and Postdoc </a:t>
            </a:r>
            <a:r>
              <a:rPr lang="en-US" sz="2800" dirty="0" smtClean="0">
                <a:latin typeface="+mj-lt"/>
              </a:rPr>
              <a:t>Aid/Fellowship</a:t>
            </a:r>
          </a:p>
          <a:p>
            <a:r>
              <a:rPr lang="en-US" sz="3200" dirty="0" smtClean="0">
                <a:latin typeface="+mj-lt"/>
              </a:rPr>
              <a:t>8% IDC (burden rate) is accessed</a:t>
            </a:r>
            <a:endParaRPr lang="en-US" sz="3200" dirty="0">
              <a:latin typeface="+mj-lt"/>
            </a:endParaRPr>
          </a:p>
          <a:p>
            <a:endParaRPr lang="en-US" sz="3200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2C52A-5129-4F55-81A9-7734A419C134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382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5701" y="2612015"/>
            <a:ext cx="9880599" cy="163397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9600" dirty="0" smtClean="0"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Postdoc Benefits</a:t>
            </a:r>
            <a:endParaRPr lang="en-US" sz="9600" dirty="0">
              <a:latin typeface="+mj-lt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62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400" b="0" dirty="0" smtClean="0">
                <a:latin typeface="+mj-lt"/>
              </a:rPr>
              <a:t>Postdoc Benefits</a:t>
            </a:r>
            <a:endParaRPr lang="en-US" sz="4400" b="0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82291"/>
            <a:ext cx="10515600" cy="4694672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+mj-lt"/>
                <a:cs typeface="Segoe UI" panose="020B0502040204020203" pitchFamily="34" charset="0"/>
              </a:rPr>
              <a:t>Postdoc </a:t>
            </a:r>
            <a:r>
              <a:rPr lang="en-US" sz="3200" dirty="0" smtClean="0">
                <a:latin typeface="+mj-lt"/>
                <a:cs typeface="Segoe UI" panose="020B0502040204020203" pitchFamily="34" charset="0"/>
              </a:rPr>
              <a:t>Benefits </a:t>
            </a:r>
            <a:r>
              <a:rPr lang="en-US" sz="3200" dirty="0" smtClean="0">
                <a:solidFill>
                  <a:srgbClr val="FFFF00"/>
                </a:solidFill>
                <a:latin typeface="+mj-lt"/>
                <a:cs typeface="Segoe UI" panose="020B0502040204020203" pitchFamily="34" charset="0"/>
              </a:rPr>
              <a:t>post </a:t>
            </a:r>
            <a:r>
              <a:rPr lang="en-US" sz="3200" dirty="0">
                <a:solidFill>
                  <a:srgbClr val="FFFF00"/>
                </a:solidFill>
                <a:latin typeface="+mj-lt"/>
                <a:cs typeface="Segoe UI" panose="020B0502040204020203" pitchFamily="34" charset="0"/>
              </a:rPr>
              <a:t>to the stipend </a:t>
            </a:r>
            <a:r>
              <a:rPr lang="en-US" sz="3200" dirty="0" smtClean="0">
                <a:solidFill>
                  <a:srgbClr val="FFFF00"/>
                </a:solidFill>
                <a:latin typeface="+mj-lt"/>
                <a:cs typeface="Segoe UI" panose="020B0502040204020203" pitchFamily="34" charset="0"/>
              </a:rPr>
              <a:t>task</a:t>
            </a:r>
          </a:p>
          <a:p>
            <a:r>
              <a:rPr lang="en-US" sz="3200" dirty="0" smtClean="0">
                <a:latin typeface="+mj-lt"/>
              </a:rPr>
              <a:t>All postdoc </a:t>
            </a:r>
            <a:r>
              <a:rPr lang="en-US" sz="3200" i="1" dirty="0" smtClean="0">
                <a:solidFill>
                  <a:srgbClr val="FFFF00"/>
                </a:solidFill>
                <a:latin typeface="+mj-lt"/>
              </a:rPr>
              <a:t>benefits </a:t>
            </a:r>
            <a:r>
              <a:rPr lang="en-US" sz="3200" i="1" dirty="0">
                <a:solidFill>
                  <a:srgbClr val="FFFF00"/>
                </a:solidFill>
                <a:latin typeface="+mj-lt"/>
              </a:rPr>
              <a:t>need to be moved off the stipend </a:t>
            </a:r>
            <a:r>
              <a:rPr lang="en-US" sz="3200" i="1" dirty="0" smtClean="0">
                <a:solidFill>
                  <a:srgbClr val="FFFF00"/>
                </a:solidFill>
                <a:latin typeface="+mj-lt"/>
              </a:rPr>
              <a:t>task to the TRE Task</a:t>
            </a:r>
            <a:r>
              <a:rPr lang="en-US" sz="3200" dirty="0" smtClean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3200" dirty="0" smtClean="0">
                <a:latin typeface="+mj-lt"/>
              </a:rPr>
              <a:t>via </a:t>
            </a:r>
            <a:r>
              <a:rPr lang="en-US" sz="3200" dirty="0">
                <a:latin typeface="+mj-lt"/>
              </a:rPr>
              <a:t>a </a:t>
            </a:r>
            <a:r>
              <a:rPr lang="en-US" sz="3200" dirty="0" smtClean="0">
                <a:latin typeface="+mj-lt"/>
              </a:rPr>
              <a:t>benefits cost transfer in UC Path</a:t>
            </a:r>
          </a:p>
          <a:p>
            <a:r>
              <a:rPr lang="en-US" sz="3200" dirty="0">
                <a:latin typeface="+mj-lt"/>
              </a:rPr>
              <a:t>The </a:t>
            </a:r>
            <a:r>
              <a:rPr lang="en-US" sz="3200" i="1" dirty="0">
                <a:solidFill>
                  <a:srgbClr val="FFFF00"/>
                </a:solidFill>
                <a:latin typeface="+mj-lt"/>
              </a:rPr>
              <a:t>unallowable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smtClean="0">
                <a:latin typeface="+mj-lt"/>
              </a:rPr>
              <a:t>benefits </a:t>
            </a:r>
            <a:r>
              <a:rPr lang="en-US" sz="3200" dirty="0">
                <a:latin typeface="+mj-lt"/>
              </a:rPr>
              <a:t>are moved </a:t>
            </a:r>
            <a:r>
              <a:rPr lang="en-US" sz="3200" dirty="0">
                <a:solidFill>
                  <a:srgbClr val="FFFF00"/>
                </a:solidFill>
                <a:latin typeface="+mj-lt"/>
              </a:rPr>
              <a:t>to unrestricted non-federal funds</a:t>
            </a:r>
            <a:r>
              <a:rPr lang="en-US" sz="3200" dirty="0">
                <a:latin typeface="+mj-lt"/>
              </a:rPr>
              <a:t> provided by the department or </a:t>
            </a:r>
            <a:r>
              <a:rPr lang="en-US" sz="3200" dirty="0" smtClean="0">
                <a:latin typeface="+mj-lt"/>
              </a:rPr>
              <a:t>mentor</a:t>
            </a:r>
          </a:p>
        </p:txBody>
      </p:sp>
    </p:spTree>
    <p:extLst>
      <p:ext uri="{BB962C8B-B14F-4D97-AF65-F5344CB8AC3E}">
        <p14:creationId xmlns:p14="http://schemas.microsoft.com/office/powerpoint/2010/main" val="3798035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E937DD02-9FF1-458B-8972-C58977832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6304"/>
            <a:ext cx="10972800" cy="1375205"/>
          </a:xfrm>
        </p:spPr>
        <p:txBody>
          <a:bodyPr>
            <a:normAutofit/>
          </a:bodyPr>
          <a:lstStyle/>
          <a:p>
            <a:r>
              <a:rPr lang="en-US" sz="3600" dirty="0"/>
              <a:t>Due to Composite Benefit Rates (CBR), the following benefit expenses do </a:t>
            </a:r>
            <a:r>
              <a:rPr lang="en-US" sz="3600" dirty="0">
                <a:solidFill>
                  <a:srgbClr val="FFFF00"/>
                </a:solidFill>
              </a:rPr>
              <a:t>not</a:t>
            </a:r>
            <a:r>
              <a:rPr lang="en-US" sz="3600" dirty="0"/>
              <a:t> have its own expenditure type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86C92C8-A391-4ACA-B164-6F09D7C4DA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2900" y="1567551"/>
            <a:ext cx="5157787" cy="823912"/>
          </a:xfrm>
        </p:spPr>
        <p:txBody>
          <a:bodyPr>
            <a:normAutofit/>
          </a:bodyPr>
          <a:lstStyle/>
          <a:p>
            <a:r>
              <a:rPr lang="en-US" sz="3200" u="sng" dirty="0" smtClean="0">
                <a:latin typeface="+mj-lt"/>
                <a:cs typeface="Segoe UI" panose="020B0502040204020203" pitchFamily="34" charset="0"/>
              </a:rPr>
              <a:t>Benefits Account Codes</a:t>
            </a:r>
            <a:endParaRPr lang="en-US" sz="3200" dirty="0">
              <a:latin typeface="+mj-lt"/>
              <a:cs typeface="Segoe UI" panose="020B0502040204020203" pitchFamily="34" charset="0"/>
            </a:endParaRP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A9C2BD4B-B3EB-4900-86C8-43EA1251F1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2900" y="2398244"/>
            <a:ext cx="5386917" cy="354968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smtClean="0">
                <a:latin typeface="+mj-lt"/>
                <a:cs typeface="Segoe UI" panose="020B0502040204020203" pitchFamily="34" charset="0"/>
              </a:rPr>
              <a:t>Dental Insurance – PSBP	</a:t>
            </a:r>
          </a:p>
          <a:p>
            <a:pPr marL="0" indent="0">
              <a:buNone/>
            </a:pPr>
            <a:r>
              <a:rPr lang="en-US" sz="2400" dirty="0" smtClean="0">
                <a:latin typeface="+mj-lt"/>
                <a:cs typeface="Segoe UI" panose="020B0502040204020203" pitchFamily="34" charset="0"/>
              </a:rPr>
              <a:t>Health Insurance  PSBP</a:t>
            </a:r>
            <a:r>
              <a:rPr lang="en-US" sz="2400" dirty="0" smtClean="0">
                <a:solidFill>
                  <a:srgbClr val="FFFF00"/>
                </a:solidFill>
                <a:latin typeface="+mj-lt"/>
                <a:cs typeface="Segoe UI" panose="020B0502040204020203" pitchFamily="34" charset="0"/>
              </a:rPr>
              <a:t>	</a:t>
            </a:r>
          </a:p>
          <a:p>
            <a:pPr marL="0" indent="0">
              <a:buNone/>
            </a:pPr>
            <a:r>
              <a:rPr lang="en-US" sz="2400" dirty="0" smtClean="0">
                <a:latin typeface="+mj-lt"/>
                <a:cs typeface="Segoe UI" panose="020B0502040204020203" pitchFamily="34" charset="0"/>
              </a:rPr>
              <a:t>Vision Insurance -  PSBP 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rgbClr val="FFFF00"/>
                </a:solidFill>
                <a:latin typeface="+mj-lt"/>
                <a:cs typeface="Segoe UI" panose="020B0502040204020203" pitchFamily="34" charset="0"/>
              </a:rPr>
              <a:t>Disability Insurance – PSBP*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rgbClr val="FFFF00"/>
                </a:solidFill>
                <a:latin typeface="+mj-lt"/>
                <a:cs typeface="Segoe UI" panose="020B0502040204020203" pitchFamily="34" charset="0"/>
              </a:rPr>
              <a:t>Life Insurance – PSBP*</a:t>
            </a:r>
          </a:p>
          <a:p>
            <a:pPr marL="0" indent="0">
              <a:buNone/>
            </a:pPr>
            <a:r>
              <a:rPr lang="en-US" sz="2400" dirty="0" smtClean="0">
                <a:latin typeface="+mj-lt"/>
                <a:cs typeface="Segoe UI" panose="020B0502040204020203" pitchFamily="34" charset="0"/>
              </a:rPr>
              <a:t>Broker Fees – PSBP 	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rgbClr val="FFFF00"/>
                </a:solidFill>
                <a:latin typeface="+mj-lt"/>
                <a:cs typeface="Segoe UI" panose="020B0502040204020203" pitchFamily="34" charset="0"/>
              </a:rPr>
              <a:t>State Worker’s Comp Ins* </a:t>
            </a:r>
            <a:endParaRPr lang="en-US" sz="2400" dirty="0">
              <a:solidFill>
                <a:srgbClr val="FFFF00"/>
              </a:solidFill>
              <a:latin typeface="+mj-lt"/>
              <a:cs typeface="Segoe UI" panose="020B0502040204020203" pitchFamily="34" charset="0"/>
            </a:endParaRP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DDC8933B-8D40-402C-A772-B609067074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26668" y="1521509"/>
            <a:ext cx="5183188" cy="823912"/>
          </a:xfrm>
        </p:spPr>
        <p:txBody>
          <a:bodyPr>
            <a:normAutofit/>
          </a:bodyPr>
          <a:lstStyle/>
          <a:p>
            <a:r>
              <a:rPr lang="en-US" sz="3200" u="sng" dirty="0" err="1" smtClean="0">
                <a:latin typeface="+mj-lt"/>
                <a:cs typeface="Segoe UI" panose="020B0502040204020203" pitchFamily="34" charset="0"/>
              </a:rPr>
              <a:t>Allocability</a:t>
            </a:r>
            <a:r>
              <a:rPr lang="en-US" sz="3200" u="sng" dirty="0" smtClean="0">
                <a:latin typeface="+mj-lt"/>
                <a:cs typeface="Segoe UI" panose="020B0502040204020203" pitchFamily="34" charset="0"/>
              </a:rPr>
              <a:t> on Training Grants</a:t>
            </a:r>
            <a:endParaRPr lang="en-US" sz="3200" dirty="0">
              <a:latin typeface="+mj-lt"/>
              <a:cs typeface="Segoe UI" panose="020B0502040204020203" pitchFamily="34" charset="0"/>
            </a:endParaRPr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8104B989-F36C-433B-A52B-B32FBD3A7F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26668" y="2398244"/>
            <a:ext cx="5998632" cy="35496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smtClean="0">
                <a:latin typeface="+mj-lt"/>
                <a:cs typeface="Segoe UI" panose="020B0502040204020203" pitchFamily="34" charset="0"/>
              </a:rPr>
              <a:t>Yes – but must be moved to TRE </a:t>
            </a:r>
            <a:r>
              <a:rPr lang="en-US" sz="2400" dirty="0" smtClean="0">
                <a:latin typeface="+mj-lt"/>
                <a:cs typeface="Segoe UI" panose="020B0502040204020203" pitchFamily="34" charset="0"/>
              </a:rPr>
              <a:t>task</a:t>
            </a:r>
            <a:endParaRPr lang="en-US" sz="2400" dirty="0" smtClean="0">
              <a:latin typeface="+mj-lt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+mj-lt"/>
                <a:cs typeface="Segoe UI" panose="020B0502040204020203" pitchFamily="34" charset="0"/>
              </a:rPr>
              <a:t>Yes – but must be moved to TRE </a:t>
            </a:r>
            <a:r>
              <a:rPr lang="en-US" sz="2400" dirty="0" smtClean="0">
                <a:latin typeface="+mj-lt"/>
                <a:cs typeface="Segoe UI" panose="020B0502040204020203" pitchFamily="34" charset="0"/>
              </a:rPr>
              <a:t>task</a:t>
            </a:r>
            <a:endParaRPr lang="en-US" sz="2400" dirty="0" smtClean="0">
              <a:latin typeface="+mj-lt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+mj-lt"/>
                <a:cs typeface="Segoe UI" panose="020B0502040204020203" pitchFamily="34" charset="0"/>
              </a:rPr>
              <a:t>Yes – but must be moved to TRE </a:t>
            </a:r>
            <a:r>
              <a:rPr lang="en-US" sz="2400" dirty="0" smtClean="0">
                <a:latin typeface="+mj-lt"/>
                <a:cs typeface="Segoe UI" panose="020B0502040204020203" pitchFamily="34" charset="0"/>
              </a:rPr>
              <a:t>task</a:t>
            </a:r>
            <a:endParaRPr lang="en-US" sz="2400" dirty="0" smtClean="0">
              <a:latin typeface="+mj-lt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US" sz="2400" dirty="0" smtClean="0">
                <a:solidFill>
                  <a:srgbClr val="FF0000"/>
                </a:solidFill>
                <a:latin typeface="+mj-lt"/>
                <a:cs typeface="Segoe UI" panose="020B0502040204020203" pitchFamily="34" charset="0"/>
              </a:rPr>
              <a:t>No – must be moved to an unrestricted fund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FF0000"/>
                </a:solidFill>
                <a:latin typeface="+mj-lt"/>
                <a:cs typeface="Segoe UI" panose="020B0502040204020203" pitchFamily="34" charset="0"/>
              </a:rPr>
              <a:t>No – must be moved to an unrestricted fund</a:t>
            </a:r>
          </a:p>
          <a:p>
            <a:pPr marL="0" indent="0">
              <a:buNone/>
            </a:pPr>
            <a:r>
              <a:rPr lang="en-US" sz="2400" dirty="0" smtClean="0">
                <a:latin typeface="+mj-lt"/>
                <a:cs typeface="Segoe UI" panose="020B0502040204020203" pitchFamily="34" charset="0"/>
              </a:rPr>
              <a:t>Yes – but must be moved to TRE </a:t>
            </a:r>
            <a:r>
              <a:rPr lang="en-US" sz="2400" dirty="0" smtClean="0">
                <a:latin typeface="+mj-lt"/>
                <a:cs typeface="Segoe UI" panose="020B0502040204020203" pitchFamily="34" charset="0"/>
              </a:rPr>
              <a:t>task</a:t>
            </a:r>
            <a:endParaRPr lang="en-US" sz="2400" dirty="0" smtClean="0">
              <a:latin typeface="+mj-lt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US" sz="2400" dirty="0" smtClean="0">
                <a:solidFill>
                  <a:srgbClr val="FF0000"/>
                </a:solidFill>
                <a:latin typeface="+mj-lt"/>
                <a:cs typeface="Segoe UI" panose="020B0502040204020203" pitchFamily="34" charset="0"/>
              </a:rPr>
              <a:t>No – must be moved to an unrestricted fund</a:t>
            </a:r>
          </a:p>
        </p:txBody>
      </p:sp>
    </p:spTree>
    <p:extLst>
      <p:ext uri="{BB962C8B-B14F-4D97-AF65-F5344CB8AC3E}">
        <p14:creationId xmlns:p14="http://schemas.microsoft.com/office/powerpoint/2010/main" val="1760042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400" b="0" dirty="0" smtClean="0">
                <a:latin typeface="+mj-lt"/>
              </a:rPr>
              <a:t>Postdoc Benefits</a:t>
            </a:r>
            <a:endParaRPr lang="en-US" sz="4400" b="0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82291"/>
            <a:ext cx="10515600" cy="4694672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+mj-lt"/>
              </a:rPr>
              <a:t>Composite benefit rate (CBR) – currently </a:t>
            </a:r>
            <a:r>
              <a:rPr lang="en-US" sz="3200" dirty="0" smtClean="0">
                <a:latin typeface="+mj-lt"/>
              </a:rPr>
              <a:t>for postdocs is </a:t>
            </a:r>
            <a:r>
              <a:rPr lang="en-US" sz="3200" dirty="0" smtClean="0">
                <a:solidFill>
                  <a:srgbClr val="FFFF00"/>
                </a:solidFill>
                <a:latin typeface="+mj-lt"/>
              </a:rPr>
              <a:t>21.3% </a:t>
            </a:r>
          </a:p>
          <a:p>
            <a:r>
              <a:rPr lang="en-US" sz="3200" dirty="0" smtClean="0">
                <a:latin typeface="+mj-lt"/>
              </a:rPr>
              <a:t>If charged the full rate, 6.4</a:t>
            </a:r>
            <a:r>
              <a:rPr lang="en-US" sz="3200" dirty="0">
                <a:latin typeface="+mj-lt"/>
              </a:rPr>
              <a:t>% is moved off</a:t>
            </a:r>
          </a:p>
        </p:txBody>
      </p:sp>
    </p:spTree>
    <p:extLst>
      <p:ext uri="{BB962C8B-B14F-4D97-AF65-F5344CB8AC3E}">
        <p14:creationId xmlns:p14="http://schemas.microsoft.com/office/powerpoint/2010/main" val="54366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5700" y="1931084"/>
            <a:ext cx="9880599" cy="163397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9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NGN and HSIT Charges</a:t>
            </a:r>
          </a:p>
        </p:txBody>
      </p:sp>
    </p:spTree>
    <p:extLst>
      <p:ext uri="{BB962C8B-B14F-4D97-AF65-F5344CB8AC3E}">
        <p14:creationId xmlns:p14="http://schemas.microsoft.com/office/powerpoint/2010/main" val="357063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F228B-6572-4227-8153-6520D5E2A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285333"/>
            <a:ext cx="10972800" cy="756336"/>
          </a:xfrm>
        </p:spPr>
        <p:txBody>
          <a:bodyPr>
            <a:normAutofit/>
          </a:bodyPr>
          <a:lstStyle/>
          <a:p>
            <a:r>
              <a:rPr lang="en-US" sz="4400" dirty="0">
                <a:latin typeface="+mj-lt"/>
              </a:rPr>
              <a:t>NGN Charges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CD1257C-2965-4051-BDEF-DFD7DA5438CA}"/>
              </a:ext>
            </a:extLst>
          </p:cNvPr>
          <p:cNvSpPr/>
          <p:nvPr/>
        </p:nvSpPr>
        <p:spPr>
          <a:xfrm>
            <a:off x="387529" y="1151451"/>
            <a:ext cx="3428999" cy="2441777"/>
          </a:xfrm>
          <a:custGeom>
            <a:avLst/>
            <a:gdLst>
              <a:gd name="connsiteX0" fmla="*/ 0 w 3428999"/>
              <a:gd name="connsiteY0" fmla="*/ 0 h 2057400"/>
              <a:gd name="connsiteX1" fmla="*/ 3428999 w 3428999"/>
              <a:gd name="connsiteY1" fmla="*/ 0 h 2057400"/>
              <a:gd name="connsiteX2" fmla="*/ 3428999 w 3428999"/>
              <a:gd name="connsiteY2" fmla="*/ 2057400 h 2057400"/>
              <a:gd name="connsiteX3" fmla="*/ 0 w 3428999"/>
              <a:gd name="connsiteY3" fmla="*/ 2057400 h 2057400"/>
              <a:gd name="connsiteX4" fmla="*/ 0 w 3428999"/>
              <a:gd name="connsiteY4" fmla="*/ 0 h 2057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8999" h="2057400">
                <a:moveTo>
                  <a:pt x="0" y="0"/>
                </a:moveTo>
                <a:lnTo>
                  <a:pt x="3428999" y="0"/>
                </a:lnTo>
                <a:lnTo>
                  <a:pt x="3428999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463" tIns="102123" rIns="155463" bIns="102123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800" dirty="0">
                <a:solidFill>
                  <a:schemeClr val="tx1"/>
                </a:solidFill>
                <a:latin typeface="+mj-lt"/>
              </a:rPr>
              <a:t>NGN must be moved from </a:t>
            </a:r>
            <a:r>
              <a:rPr lang="en-US" sz="2800" dirty="0">
                <a:solidFill>
                  <a:srgbClr val="FFFF00"/>
                </a:solidFill>
                <a:latin typeface="+mj-lt"/>
              </a:rPr>
              <a:t>the stipends </a:t>
            </a:r>
            <a:r>
              <a:rPr lang="en-US" sz="2800" dirty="0" smtClean="0">
                <a:solidFill>
                  <a:srgbClr val="FFFF00"/>
                </a:solidFill>
                <a:latin typeface="+mj-lt"/>
              </a:rPr>
              <a:t>task </a:t>
            </a:r>
            <a:r>
              <a:rPr lang="en-US" sz="2800" dirty="0">
                <a:solidFill>
                  <a:srgbClr val="FFFF00"/>
                </a:solidFill>
                <a:latin typeface="+mj-lt"/>
              </a:rPr>
              <a:t>to training related expenses 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36FBADA-C01C-4FE0-8801-5EEB6169261E}"/>
              </a:ext>
            </a:extLst>
          </p:cNvPr>
          <p:cNvSpPr/>
          <p:nvPr/>
        </p:nvSpPr>
        <p:spPr>
          <a:xfrm>
            <a:off x="3913412" y="1151451"/>
            <a:ext cx="4462055" cy="2441777"/>
          </a:xfrm>
          <a:custGeom>
            <a:avLst/>
            <a:gdLst>
              <a:gd name="connsiteX0" fmla="*/ 0 w 3428999"/>
              <a:gd name="connsiteY0" fmla="*/ 0 h 2057400"/>
              <a:gd name="connsiteX1" fmla="*/ 3428999 w 3428999"/>
              <a:gd name="connsiteY1" fmla="*/ 0 h 2057400"/>
              <a:gd name="connsiteX2" fmla="*/ 3428999 w 3428999"/>
              <a:gd name="connsiteY2" fmla="*/ 2057400 h 2057400"/>
              <a:gd name="connsiteX3" fmla="*/ 0 w 3428999"/>
              <a:gd name="connsiteY3" fmla="*/ 2057400 h 2057400"/>
              <a:gd name="connsiteX4" fmla="*/ 0 w 3428999"/>
              <a:gd name="connsiteY4" fmla="*/ 0 h 2057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8999" h="2057400">
                <a:moveTo>
                  <a:pt x="0" y="0"/>
                </a:moveTo>
                <a:lnTo>
                  <a:pt x="3428999" y="0"/>
                </a:lnTo>
                <a:lnTo>
                  <a:pt x="3428999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463" tIns="102123" rIns="155463" bIns="102123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800" dirty="0">
                <a:solidFill>
                  <a:schemeClr val="tx1"/>
                </a:solidFill>
                <a:latin typeface="+mj-lt"/>
              </a:rPr>
              <a:t>Redirect for each trainee at the start of the appointment contact ITS at https://support.ucsd.edu/its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A1DECE4-3D02-4FF0-84BA-B1961ABEB2E6}"/>
              </a:ext>
            </a:extLst>
          </p:cNvPr>
          <p:cNvSpPr/>
          <p:nvPr/>
        </p:nvSpPr>
        <p:spPr>
          <a:xfrm>
            <a:off x="8472351" y="1151451"/>
            <a:ext cx="3428999" cy="2441777"/>
          </a:xfrm>
          <a:custGeom>
            <a:avLst/>
            <a:gdLst>
              <a:gd name="connsiteX0" fmla="*/ 0 w 3428999"/>
              <a:gd name="connsiteY0" fmla="*/ 0 h 2057400"/>
              <a:gd name="connsiteX1" fmla="*/ 3428999 w 3428999"/>
              <a:gd name="connsiteY1" fmla="*/ 0 h 2057400"/>
              <a:gd name="connsiteX2" fmla="*/ 3428999 w 3428999"/>
              <a:gd name="connsiteY2" fmla="*/ 2057400 h 2057400"/>
              <a:gd name="connsiteX3" fmla="*/ 0 w 3428999"/>
              <a:gd name="connsiteY3" fmla="*/ 2057400 h 2057400"/>
              <a:gd name="connsiteX4" fmla="*/ 0 w 3428999"/>
              <a:gd name="connsiteY4" fmla="*/ 0 h 2057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8999" h="2057400">
                <a:moveTo>
                  <a:pt x="0" y="0"/>
                </a:moveTo>
                <a:lnTo>
                  <a:pt x="3428999" y="0"/>
                </a:lnTo>
                <a:lnTo>
                  <a:pt x="3428999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463" tIns="102123" rIns="155463" bIns="102123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800" dirty="0">
                <a:solidFill>
                  <a:schemeClr val="tx1"/>
                </a:solidFill>
                <a:latin typeface="+mj-lt"/>
              </a:rPr>
              <a:t>If it is </a:t>
            </a:r>
            <a:r>
              <a:rPr lang="en-US" sz="2800" i="1" dirty="0">
                <a:solidFill>
                  <a:srgbClr val="FFFF00"/>
                </a:solidFill>
                <a:latin typeface="+mj-lt"/>
              </a:rPr>
              <a:t>not</a:t>
            </a:r>
            <a:r>
              <a:rPr lang="en-US" sz="2800" dirty="0">
                <a:solidFill>
                  <a:schemeClr val="tx1"/>
                </a:solidFill>
                <a:latin typeface="+mj-lt"/>
              </a:rPr>
              <a:t> redirected, then these charges are moved via </a:t>
            </a:r>
            <a:r>
              <a:rPr lang="en-US" sz="2800" dirty="0" smtClean="0">
                <a:solidFill>
                  <a:schemeClr val="tx1"/>
                </a:solidFill>
                <a:latin typeface="+mj-lt"/>
              </a:rPr>
              <a:t>a </a:t>
            </a:r>
            <a:r>
              <a:rPr lang="en-US" sz="2800" dirty="0">
                <a:solidFill>
                  <a:schemeClr val="tx1"/>
                </a:solidFill>
                <a:latin typeface="+mj-lt"/>
              </a:rPr>
              <a:t>direct retro</a:t>
            </a:r>
          </a:p>
        </p:txBody>
      </p:sp>
      <p:sp>
        <p:nvSpPr>
          <p:cNvPr id="13" name="Freeform: Shape 5">
            <a:extLst>
              <a:ext uri="{FF2B5EF4-FFF2-40B4-BE49-F238E27FC236}">
                <a16:creationId xmlns:a16="http://schemas.microsoft.com/office/drawing/2014/main" id="{41E75177-C0D1-45F7-9722-FAAB9723B3B6}"/>
              </a:ext>
            </a:extLst>
          </p:cNvPr>
          <p:cNvSpPr/>
          <p:nvPr/>
        </p:nvSpPr>
        <p:spPr>
          <a:xfrm>
            <a:off x="2102028" y="3853272"/>
            <a:ext cx="7987938" cy="164639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r>
              <a:rPr lang="en-US" sz="2800" dirty="0" smtClean="0">
                <a:solidFill>
                  <a:srgbClr val="FFFF00"/>
                </a:solidFill>
                <a:latin typeface="+mj-lt"/>
              </a:rPr>
              <a:t>Account</a:t>
            </a:r>
            <a:r>
              <a:rPr lang="en-US" sz="2800" dirty="0" smtClean="0">
                <a:latin typeface="+mj-lt"/>
              </a:rPr>
              <a:t> Number / </a:t>
            </a:r>
            <a:r>
              <a:rPr lang="en-US" sz="2800" dirty="0">
                <a:solidFill>
                  <a:srgbClr val="FFFF00"/>
                </a:solidFill>
                <a:latin typeface="+mj-lt"/>
              </a:rPr>
              <a:t>Expenditure</a:t>
            </a:r>
            <a:r>
              <a:rPr lang="en-US" sz="2800" dirty="0">
                <a:latin typeface="+mj-lt"/>
              </a:rPr>
              <a:t> Type </a:t>
            </a:r>
            <a:endParaRPr lang="en-US" sz="2800" dirty="0" smtClean="0">
              <a:latin typeface="+mj-lt"/>
            </a:endParaRPr>
          </a:p>
          <a:p>
            <a:pPr lvl="1"/>
            <a:r>
              <a:rPr lang="fr-FR" sz="2800" dirty="0">
                <a:latin typeface="+mj-lt"/>
              </a:rPr>
              <a:t>770002 - NGN Communication Recharge</a:t>
            </a:r>
            <a:endParaRPr lang="en-US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62173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F228B-6572-4227-8153-6520D5E2A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84852"/>
          </a:xfrm>
        </p:spPr>
        <p:txBody>
          <a:bodyPr>
            <a:normAutofit/>
          </a:bodyPr>
          <a:lstStyle/>
          <a:p>
            <a:r>
              <a:rPr lang="en-US" sz="4400" dirty="0" smtClean="0">
                <a:latin typeface="+mj-lt"/>
              </a:rPr>
              <a:t>HSIT </a:t>
            </a:r>
            <a:r>
              <a:rPr lang="en-US" sz="4400" dirty="0">
                <a:latin typeface="+mj-lt"/>
              </a:rPr>
              <a:t>Charges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CD1257C-2965-4051-BDEF-DFD7DA5438CA}"/>
              </a:ext>
            </a:extLst>
          </p:cNvPr>
          <p:cNvSpPr/>
          <p:nvPr/>
        </p:nvSpPr>
        <p:spPr>
          <a:xfrm>
            <a:off x="670560" y="1969741"/>
            <a:ext cx="4976948" cy="1646397"/>
          </a:xfrm>
          <a:custGeom>
            <a:avLst/>
            <a:gdLst>
              <a:gd name="connsiteX0" fmla="*/ 0 w 3428999"/>
              <a:gd name="connsiteY0" fmla="*/ 0 h 2057400"/>
              <a:gd name="connsiteX1" fmla="*/ 3428999 w 3428999"/>
              <a:gd name="connsiteY1" fmla="*/ 0 h 2057400"/>
              <a:gd name="connsiteX2" fmla="*/ 3428999 w 3428999"/>
              <a:gd name="connsiteY2" fmla="*/ 2057400 h 2057400"/>
              <a:gd name="connsiteX3" fmla="*/ 0 w 3428999"/>
              <a:gd name="connsiteY3" fmla="*/ 2057400 h 2057400"/>
              <a:gd name="connsiteX4" fmla="*/ 0 w 3428999"/>
              <a:gd name="connsiteY4" fmla="*/ 0 h 2057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8999" h="2057400">
                <a:moveTo>
                  <a:pt x="0" y="0"/>
                </a:moveTo>
                <a:lnTo>
                  <a:pt x="3428999" y="0"/>
                </a:lnTo>
                <a:lnTo>
                  <a:pt x="3428999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r>
              <a:rPr lang="en-US" sz="2800" i="1" dirty="0" smtClean="0">
                <a:solidFill>
                  <a:schemeClr val="tx1"/>
                </a:solidFill>
                <a:latin typeface="+mj-lt"/>
              </a:rPr>
              <a:t>Health </a:t>
            </a:r>
            <a:r>
              <a:rPr lang="en-US" sz="2800" i="1" dirty="0">
                <a:solidFill>
                  <a:schemeClr val="tx1"/>
                </a:solidFill>
                <a:latin typeface="+mj-lt"/>
              </a:rPr>
              <a:t>Sciences IT (HSIT) Charges are </a:t>
            </a:r>
            <a:r>
              <a:rPr lang="en-US" sz="2800" i="1" dirty="0" smtClean="0">
                <a:solidFill>
                  <a:schemeClr val="tx1"/>
                </a:solidFill>
                <a:latin typeface="+mj-lt"/>
              </a:rPr>
              <a:t>allowable on </a:t>
            </a:r>
            <a:r>
              <a:rPr lang="en-US" sz="2800" i="1" dirty="0" smtClean="0">
                <a:solidFill>
                  <a:srgbClr val="FFFF00"/>
                </a:solidFill>
                <a:latin typeface="+mj-lt"/>
              </a:rPr>
              <a:t>training related expenses </a:t>
            </a:r>
            <a:r>
              <a:rPr lang="en-US" sz="2800" i="1" dirty="0" smtClean="0">
                <a:solidFill>
                  <a:schemeClr val="tx1"/>
                </a:solidFill>
                <a:latin typeface="+mj-lt"/>
              </a:rPr>
              <a:t>task</a:t>
            </a:r>
            <a:endParaRPr lang="en-US" sz="2800" dirty="0">
              <a:latin typeface="+mj-lt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1E75177-C0D1-45F7-9722-FAAB9723B3B6}"/>
              </a:ext>
            </a:extLst>
          </p:cNvPr>
          <p:cNvSpPr/>
          <p:nvPr/>
        </p:nvSpPr>
        <p:spPr>
          <a:xfrm>
            <a:off x="3159034" y="4105519"/>
            <a:ext cx="5873932" cy="164639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r>
              <a:rPr lang="en-US" sz="2800" dirty="0" smtClean="0">
                <a:solidFill>
                  <a:srgbClr val="FFFF00"/>
                </a:solidFill>
                <a:latin typeface="+mj-lt"/>
              </a:rPr>
              <a:t>Account</a:t>
            </a:r>
            <a:r>
              <a:rPr lang="en-US" sz="2800" dirty="0" smtClean="0">
                <a:latin typeface="+mj-lt"/>
              </a:rPr>
              <a:t> Number / </a:t>
            </a:r>
            <a:r>
              <a:rPr lang="en-US" sz="2800" dirty="0">
                <a:solidFill>
                  <a:srgbClr val="FFFF00"/>
                </a:solidFill>
                <a:latin typeface="+mj-lt"/>
              </a:rPr>
              <a:t>Expenditure</a:t>
            </a:r>
            <a:r>
              <a:rPr lang="en-US" sz="2800" dirty="0">
                <a:latin typeface="+mj-lt"/>
              </a:rPr>
              <a:t> Type </a:t>
            </a:r>
            <a:endParaRPr lang="en-US" sz="2800" dirty="0" smtClean="0">
              <a:latin typeface="+mj-lt"/>
            </a:endParaRPr>
          </a:p>
          <a:p>
            <a:pPr lvl="1"/>
            <a:r>
              <a:rPr lang="en-US" sz="2800" dirty="0">
                <a:latin typeface="+mj-lt"/>
              </a:rPr>
              <a:t>772013 - </a:t>
            </a:r>
            <a:r>
              <a:rPr lang="en-US" sz="2800" dirty="0" smtClean="0">
                <a:latin typeface="+mj-lt"/>
              </a:rPr>
              <a:t>VCHS </a:t>
            </a:r>
            <a:r>
              <a:rPr lang="en-US" sz="2800" dirty="0">
                <a:latin typeface="+mj-lt"/>
              </a:rPr>
              <a:t>Shared Svc HIST</a:t>
            </a:r>
          </a:p>
          <a:p>
            <a:pPr lvl="1"/>
            <a:r>
              <a:rPr lang="en-US" sz="2800" dirty="0">
                <a:latin typeface="+mj-lt"/>
              </a:rPr>
              <a:t>770001 - HSIT VCHS Shared </a:t>
            </a:r>
            <a:r>
              <a:rPr lang="en-US" sz="2800" dirty="0" smtClean="0">
                <a:latin typeface="+mj-lt"/>
              </a:rPr>
              <a:t>Svc</a:t>
            </a:r>
            <a:endParaRPr lang="en-US" sz="2800" dirty="0">
              <a:latin typeface="+mj-lt"/>
            </a:endParaRPr>
          </a:p>
        </p:txBody>
      </p:sp>
      <p:sp>
        <p:nvSpPr>
          <p:cNvPr id="8" name="Freeform: Shape 9">
            <a:extLst>
              <a:ext uri="{FF2B5EF4-FFF2-40B4-BE49-F238E27FC236}">
                <a16:creationId xmlns:a16="http://schemas.microsoft.com/office/drawing/2014/main" id="{ACD1257C-2965-4051-BDEF-DFD7DA5438CA}"/>
              </a:ext>
            </a:extLst>
          </p:cNvPr>
          <p:cNvSpPr/>
          <p:nvPr/>
        </p:nvSpPr>
        <p:spPr>
          <a:xfrm>
            <a:off x="6825777" y="1969741"/>
            <a:ext cx="4974336" cy="1646397"/>
          </a:xfrm>
          <a:custGeom>
            <a:avLst/>
            <a:gdLst>
              <a:gd name="connsiteX0" fmla="*/ 0 w 3428999"/>
              <a:gd name="connsiteY0" fmla="*/ 0 h 2057400"/>
              <a:gd name="connsiteX1" fmla="*/ 3428999 w 3428999"/>
              <a:gd name="connsiteY1" fmla="*/ 0 h 2057400"/>
              <a:gd name="connsiteX2" fmla="*/ 3428999 w 3428999"/>
              <a:gd name="connsiteY2" fmla="*/ 2057400 h 2057400"/>
              <a:gd name="connsiteX3" fmla="*/ 0 w 3428999"/>
              <a:gd name="connsiteY3" fmla="*/ 2057400 h 2057400"/>
              <a:gd name="connsiteX4" fmla="*/ 0 w 3428999"/>
              <a:gd name="connsiteY4" fmla="*/ 0 h 2057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8999" h="2057400">
                <a:moveTo>
                  <a:pt x="0" y="0"/>
                </a:moveTo>
                <a:lnTo>
                  <a:pt x="3428999" y="0"/>
                </a:lnTo>
                <a:lnTo>
                  <a:pt x="3428999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r>
              <a:rPr lang="en-US" sz="2800" i="1" dirty="0">
                <a:solidFill>
                  <a:schemeClr val="tx1"/>
                </a:solidFill>
                <a:latin typeface="+mj-lt"/>
              </a:rPr>
              <a:t>HSIT must be moved from the </a:t>
            </a:r>
            <a:r>
              <a:rPr lang="en-US" sz="2800" i="1" dirty="0">
                <a:solidFill>
                  <a:srgbClr val="FFFF00"/>
                </a:solidFill>
                <a:latin typeface="+mj-lt"/>
              </a:rPr>
              <a:t>stipends </a:t>
            </a:r>
            <a:r>
              <a:rPr lang="en-US" sz="2800" i="1" dirty="0" smtClean="0">
                <a:solidFill>
                  <a:srgbClr val="FFFF00"/>
                </a:solidFill>
                <a:latin typeface="+mj-lt"/>
              </a:rPr>
              <a:t>task </a:t>
            </a:r>
            <a:r>
              <a:rPr lang="en-US" sz="2800" i="1" dirty="0">
                <a:solidFill>
                  <a:srgbClr val="FFFF00"/>
                </a:solidFill>
                <a:latin typeface="+mj-lt"/>
              </a:rPr>
              <a:t>to training related expenses </a:t>
            </a:r>
          </a:p>
        </p:txBody>
      </p:sp>
    </p:spTree>
    <p:extLst>
      <p:ext uri="{BB962C8B-B14F-4D97-AF65-F5344CB8AC3E}">
        <p14:creationId xmlns:p14="http://schemas.microsoft.com/office/powerpoint/2010/main" val="935953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2764" y="2612015"/>
            <a:ext cx="8206472" cy="163397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9600" dirty="0" smtClean="0"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Tuition and Fees</a:t>
            </a:r>
            <a:endParaRPr lang="en-US" sz="9600" dirty="0">
              <a:latin typeface="+mj-lt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642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268873"/>
            <a:ext cx="10515600" cy="1325563"/>
          </a:xfrm>
        </p:spPr>
        <p:txBody>
          <a:bodyPr/>
          <a:lstStyle/>
          <a:p>
            <a:r>
              <a:rPr lang="en-US" dirty="0" smtClean="0"/>
              <a:t>Tuition and Fees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63428"/>
            <a:ext cx="10515600" cy="5268378"/>
          </a:xfrm>
        </p:spPr>
        <p:txBody>
          <a:bodyPr>
            <a:noAutofit/>
          </a:bodyPr>
          <a:lstStyle/>
          <a:p>
            <a:r>
              <a:rPr lang="en-US" dirty="0">
                <a:latin typeface="+mj-lt"/>
              </a:rPr>
              <a:t>Generally for </a:t>
            </a:r>
            <a:r>
              <a:rPr lang="en-US" dirty="0" err="1">
                <a:latin typeface="+mj-lt"/>
              </a:rPr>
              <a:t>predocs</a:t>
            </a:r>
            <a:r>
              <a:rPr lang="en-US" dirty="0">
                <a:latin typeface="+mj-lt"/>
              </a:rPr>
              <a:t>, </a:t>
            </a:r>
            <a:r>
              <a:rPr lang="en-US" dirty="0" smtClean="0">
                <a:latin typeface="+mj-lt"/>
              </a:rPr>
              <a:t>but (some clinical) postdoc </a:t>
            </a:r>
            <a:r>
              <a:rPr lang="en-US" dirty="0">
                <a:latin typeface="+mj-lt"/>
              </a:rPr>
              <a:t>programs have CREST courses</a:t>
            </a:r>
          </a:p>
          <a:p>
            <a:r>
              <a:rPr lang="en-US" dirty="0" smtClean="0">
                <a:latin typeface="+mj-lt"/>
              </a:rPr>
              <a:t>Tuition </a:t>
            </a:r>
            <a:r>
              <a:rPr lang="en-US" dirty="0">
                <a:latin typeface="+mj-lt"/>
              </a:rPr>
              <a:t>and Fees Financial Aid and Scholarship </a:t>
            </a:r>
            <a:r>
              <a:rPr lang="en-US" dirty="0" smtClean="0">
                <a:latin typeface="+mj-lt"/>
              </a:rPr>
              <a:t>Expenses </a:t>
            </a:r>
            <a:r>
              <a:rPr lang="en-US" dirty="0">
                <a:latin typeface="+mj-lt"/>
              </a:rPr>
              <a:t>Expenditure </a:t>
            </a:r>
            <a:r>
              <a:rPr lang="en-US" dirty="0" smtClean="0">
                <a:latin typeface="+mj-lt"/>
              </a:rPr>
              <a:t>types </a:t>
            </a:r>
            <a:endParaRPr lang="en-US" dirty="0">
              <a:latin typeface="+mj-lt"/>
            </a:endParaRPr>
          </a:p>
          <a:p>
            <a:pPr lvl="1"/>
            <a:r>
              <a:rPr lang="en-US" dirty="0">
                <a:latin typeface="+mj-lt"/>
              </a:rPr>
              <a:t>510000 - Undergrad Financial Aid Odd Year</a:t>
            </a:r>
          </a:p>
          <a:p>
            <a:pPr lvl="1"/>
            <a:r>
              <a:rPr lang="en-US" dirty="0">
                <a:latin typeface="+mj-lt"/>
              </a:rPr>
              <a:t>510000 - Undergrad International Student Aid</a:t>
            </a:r>
          </a:p>
          <a:p>
            <a:pPr lvl="1"/>
            <a:r>
              <a:rPr lang="en-US" dirty="0">
                <a:latin typeface="+mj-lt"/>
              </a:rPr>
              <a:t>510001 - Undergrad Financial Aid Even Year</a:t>
            </a:r>
          </a:p>
          <a:p>
            <a:pPr lvl="1"/>
            <a:r>
              <a:rPr lang="en-US" dirty="0">
                <a:latin typeface="+mj-lt"/>
              </a:rPr>
              <a:t>510002 - Undergrad Tuition and Fees</a:t>
            </a:r>
          </a:p>
          <a:p>
            <a:pPr lvl="1"/>
            <a:r>
              <a:rPr lang="en-US" dirty="0">
                <a:latin typeface="+mj-lt"/>
              </a:rPr>
              <a:t>511000 - Graduate Financial Aid Odd Year</a:t>
            </a:r>
          </a:p>
          <a:p>
            <a:pPr lvl="1"/>
            <a:r>
              <a:rPr lang="en-US" dirty="0">
                <a:latin typeface="+mj-lt"/>
              </a:rPr>
              <a:t>511001 - Graduate Financial Aid Even Year</a:t>
            </a:r>
          </a:p>
          <a:p>
            <a:pPr lvl="1"/>
            <a:r>
              <a:rPr lang="en-US" dirty="0">
                <a:latin typeface="+mj-lt"/>
              </a:rPr>
              <a:t>511003 - Graduate Tuition and Fees Code</a:t>
            </a:r>
          </a:p>
          <a:p>
            <a:pPr lvl="0"/>
            <a:r>
              <a:rPr lang="en-US" dirty="0">
                <a:latin typeface="+mj-lt"/>
              </a:rPr>
              <a:t>IDC is </a:t>
            </a:r>
            <a:r>
              <a:rPr lang="en-US" dirty="0">
                <a:solidFill>
                  <a:srgbClr val="FFFF00"/>
                </a:solidFill>
                <a:latin typeface="+mj-lt"/>
              </a:rPr>
              <a:t>NOT</a:t>
            </a:r>
            <a:r>
              <a:rPr lang="en-US" dirty="0">
                <a:latin typeface="+mj-lt"/>
              </a:rPr>
              <a:t> </a:t>
            </a:r>
            <a:r>
              <a:rPr lang="en-US" dirty="0" smtClean="0">
                <a:latin typeface="+mj-lt"/>
              </a:rPr>
              <a:t>assessed</a:t>
            </a:r>
          </a:p>
        </p:txBody>
      </p:sp>
    </p:spTree>
    <p:extLst>
      <p:ext uri="{BB962C8B-B14F-4D97-AF65-F5344CB8AC3E}">
        <p14:creationId xmlns:p14="http://schemas.microsoft.com/office/powerpoint/2010/main" val="1744151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1951" y="2035121"/>
            <a:ext cx="5168098" cy="278775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9600" dirty="0" smtClean="0"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Childcare Costs</a:t>
            </a:r>
            <a:endParaRPr lang="en-US" sz="9600" dirty="0">
              <a:latin typeface="+mj-lt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423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Childcare Costs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40043"/>
            <a:ext cx="10515600" cy="4745254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US" sz="3200" dirty="0">
                <a:latin typeface="+mj-lt"/>
              </a:rPr>
              <a:t>Short-term trainees are </a:t>
            </a:r>
            <a:r>
              <a:rPr lang="en-US" sz="3200" i="1" dirty="0">
                <a:solidFill>
                  <a:srgbClr val="FFFF00"/>
                </a:solidFill>
                <a:latin typeface="+mj-lt"/>
              </a:rPr>
              <a:t>not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smtClean="0">
                <a:latin typeface="+mj-lt"/>
              </a:rPr>
              <a:t>allowed</a:t>
            </a:r>
          </a:p>
          <a:p>
            <a:pPr lvl="0"/>
            <a:r>
              <a:rPr lang="en-US" sz="3200" dirty="0" smtClean="0">
                <a:latin typeface="+mj-lt"/>
              </a:rPr>
              <a:t>Any </a:t>
            </a:r>
            <a:r>
              <a:rPr lang="en-US" sz="3200" dirty="0">
                <a:latin typeface="+mj-lt"/>
              </a:rPr>
              <a:t>unused funds </a:t>
            </a:r>
            <a:r>
              <a:rPr lang="en-US" sz="3200" dirty="0">
                <a:solidFill>
                  <a:srgbClr val="FFFF00"/>
                </a:solidFill>
                <a:latin typeface="+mj-lt"/>
              </a:rPr>
              <a:t>cannot</a:t>
            </a:r>
            <a:r>
              <a:rPr lang="en-US" sz="3200" dirty="0">
                <a:latin typeface="+mj-lt"/>
              </a:rPr>
              <a:t> be </a:t>
            </a:r>
            <a:r>
              <a:rPr lang="en-US" sz="3200" dirty="0" err="1">
                <a:latin typeface="+mj-lt"/>
              </a:rPr>
              <a:t>rebudgeted</a:t>
            </a:r>
            <a:r>
              <a:rPr lang="en-US" sz="3200" dirty="0">
                <a:latin typeface="+mj-lt"/>
              </a:rPr>
              <a:t> and must be reported as an unobligated </a:t>
            </a:r>
            <a:r>
              <a:rPr lang="en-US" sz="3200" dirty="0" smtClean="0">
                <a:latin typeface="+mj-lt"/>
              </a:rPr>
              <a:t>balance</a:t>
            </a:r>
            <a:endParaRPr lang="en-US" sz="3200" dirty="0">
              <a:latin typeface="+mj-lt"/>
            </a:endParaRPr>
          </a:p>
          <a:p>
            <a:pPr lvl="0"/>
            <a:r>
              <a:rPr lang="en-US" sz="3200" dirty="0" smtClean="0">
                <a:latin typeface="+mj-lt"/>
              </a:rPr>
              <a:t>Expenditure type</a:t>
            </a:r>
          </a:p>
          <a:p>
            <a:pPr lvl="1"/>
            <a:r>
              <a:rPr lang="en-US" sz="2800" dirty="0" smtClean="0">
                <a:latin typeface="+mj-lt"/>
              </a:rPr>
              <a:t>507405 </a:t>
            </a:r>
            <a:r>
              <a:rPr lang="en-US" sz="2800" dirty="0">
                <a:latin typeface="+mj-lt"/>
              </a:rPr>
              <a:t>- Fellow Child Care </a:t>
            </a:r>
            <a:r>
              <a:rPr lang="en-US" sz="2800" dirty="0" smtClean="0">
                <a:latin typeface="+mj-lt"/>
              </a:rPr>
              <a:t>Cost</a:t>
            </a:r>
          </a:p>
          <a:p>
            <a:r>
              <a:rPr lang="en-US" sz="3200" dirty="0" smtClean="0">
                <a:latin typeface="+mj-lt"/>
              </a:rPr>
              <a:t>NIH will </a:t>
            </a:r>
            <a:r>
              <a:rPr lang="en-US" sz="3200" i="1" dirty="0">
                <a:latin typeface="+mj-lt"/>
              </a:rPr>
              <a:t>offset</a:t>
            </a:r>
            <a:r>
              <a:rPr lang="en-US" sz="3200" dirty="0">
                <a:latin typeface="+mj-lt"/>
              </a:rPr>
              <a:t> any unused funds in future years or will adjust the amount as a part of the closeout </a:t>
            </a:r>
            <a:r>
              <a:rPr lang="en-US" sz="3200" dirty="0" smtClean="0">
                <a:latin typeface="+mj-lt"/>
              </a:rPr>
              <a:t>process</a:t>
            </a:r>
          </a:p>
          <a:p>
            <a:r>
              <a:rPr lang="en-US" sz="3200" dirty="0" smtClean="0">
                <a:latin typeface="+mj-lt"/>
              </a:rPr>
              <a:t>IDC </a:t>
            </a:r>
            <a:r>
              <a:rPr lang="en-US" sz="3200" dirty="0">
                <a:latin typeface="+mj-lt"/>
              </a:rPr>
              <a:t>is </a:t>
            </a:r>
            <a:r>
              <a:rPr lang="en-US" sz="3200" dirty="0">
                <a:solidFill>
                  <a:srgbClr val="FFFF00"/>
                </a:solidFill>
                <a:latin typeface="+mj-lt"/>
              </a:rPr>
              <a:t>NOT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smtClean="0">
                <a:latin typeface="+mj-lt"/>
              </a:rPr>
              <a:t>assessed</a:t>
            </a:r>
          </a:p>
          <a:p>
            <a:r>
              <a:rPr lang="en-US" sz="3200" dirty="0" err="1" smtClean="0">
                <a:latin typeface="+mj-lt"/>
                <a:hlinkClick r:id="rId3"/>
              </a:rPr>
              <a:t>ChildCare</a:t>
            </a:r>
            <a:r>
              <a:rPr lang="en-US" sz="3200" dirty="0" smtClean="0">
                <a:latin typeface="+mj-lt"/>
                <a:hlinkClick r:id="rId3"/>
              </a:rPr>
              <a:t> Costs for NRSA Awards</a:t>
            </a:r>
            <a:endParaRPr lang="en-US" sz="3200" dirty="0" smtClean="0">
              <a:latin typeface="+mj-lt"/>
            </a:endParaRPr>
          </a:p>
          <a:p>
            <a:r>
              <a:rPr lang="en-US" sz="3200" dirty="0" smtClean="0">
                <a:latin typeface="+mj-lt"/>
                <a:hlinkClick r:id="rId4"/>
              </a:rPr>
              <a:t>SPF Guidance 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86994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5700" y="2610353"/>
            <a:ext cx="9880599" cy="163397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9600" dirty="0"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Rebudgeting</a:t>
            </a:r>
            <a:r>
              <a:rPr lang="en-US" sz="9600" dirty="0">
                <a:solidFill>
                  <a:srgbClr val="FFFF00"/>
                </a:solidFill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2467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293179"/>
            <a:ext cx="10972800" cy="958432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rgbClr val="FFFF00"/>
                </a:solidFill>
                <a:cs typeface="Segoe UI" panose="020B0502040204020203" pitchFamily="34" charset="0"/>
              </a:rPr>
              <a:t>Re-budgeting Guidelines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725045-4A05-4BD0-827A-B071E9E6141A}"/>
              </a:ext>
            </a:extLst>
          </p:cNvPr>
          <p:cNvSpPr txBox="1"/>
          <p:nvPr/>
        </p:nvSpPr>
        <p:spPr>
          <a:xfrm>
            <a:off x="6091908" y="1836523"/>
            <a:ext cx="556564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FF00"/>
                </a:solidFill>
                <a:latin typeface="+mj-lt"/>
                <a:cs typeface="Segoe UI" panose="020B0502040204020203" pitchFamily="34" charset="0"/>
              </a:rPr>
              <a:t>Allowed to move down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FFFF00"/>
              </a:solidFill>
              <a:latin typeface="+mj-lt"/>
              <a:cs typeface="Segoe UI" panose="020B0502040204020203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FFFF00"/>
              </a:solidFill>
              <a:latin typeface="+mj-lt"/>
              <a:cs typeface="Segoe UI" panose="020B0502040204020203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FF00"/>
                </a:solidFill>
                <a:latin typeface="+mj-lt"/>
                <a:cs typeface="Segoe UI" panose="020B0502040204020203" pitchFamily="34" charset="0"/>
              </a:rPr>
              <a:t>Allowed to move across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FFFF00"/>
              </a:solidFill>
              <a:latin typeface="+mj-lt"/>
              <a:cs typeface="Segoe UI" panose="020B0502040204020203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FFFF00"/>
              </a:solidFill>
              <a:latin typeface="+mj-lt"/>
              <a:cs typeface="Segoe UI" panose="020B0502040204020203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FF00"/>
                </a:solidFill>
                <a:latin typeface="+mj-lt"/>
                <a:cs typeface="Segoe UI" panose="020B0502040204020203" pitchFamily="34" charset="0"/>
              </a:rPr>
              <a:t>Not allowed to move up</a:t>
            </a:r>
          </a:p>
        </p:txBody>
      </p:sp>
      <p:sp>
        <p:nvSpPr>
          <p:cNvPr id="18" name="Arrow: Up 17">
            <a:extLst>
              <a:ext uri="{FF2B5EF4-FFF2-40B4-BE49-F238E27FC236}">
                <a16:creationId xmlns:a16="http://schemas.microsoft.com/office/drawing/2014/main" id="{6BA77CCE-DCEF-446D-ACA1-B5CD95F641D9}"/>
              </a:ext>
            </a:extLst>
          </p:cNvPr>
          <p:cNvSpPr/>
          <p:nvPr/>
        </p:nvSpPr>
        <p:spPr>
          <a:xfrm flipV="1">
            <a:off x="11091560" y="1621570"/>
            <a:ext cx="740664" cy="1316736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1" name="Arrow: Left-Right 20">
            <a:extLst>
              <a:ext uri="{FF2B5EF4-FFF2-40B4-BE49-F238E27FC236}">
                <a16:creationId xmlns:a16="http://schemas.microsoft.com/office/drawing/2014/main" id="{A21191AD-2B0A-4224-BBB5-47A804E90E72}"/>
              </a:ext>
            </a:extLst>
          </p:cNvPr>
          <p:cNvSpPr/>
          <p:nvPr/>
        </p:nvSpPr>
        <p:spPr>
          <a:xfrm>
            <a:off x="10937174" y="3426834"/>
            <a:ext cx="1129893" cy="397195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0" name="Arrow: Down 19">
            <a:extLst>
              <a:ext uri="{FF2B5EF4-FFF2-40B4-BE49-F238E27FC236}">
                <a16:creationId xmlns:a16="http://schemas.microsoft.com/office/drawing/2014/main" id="{FB6A80F4-D1B9-4B6E-A251-7BC2014FD93B}"/>
              </a:ext>
            </a:extLst>
          </p:cNvPr>
          <p:cNvSpPr/>
          <p:nvPr/>
        </p:nvSpPr>
        <p:spPr>
          <a:xfrm flipV="1">
            <a:off x="11162812" y="4312558"/>
            <a:ext cx="739966" cy="1316466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&quot;Not Allowed&quot; Symbol 13">
            <a:extLst>
              <a:ext uri="{FF2B5EF4-FFF2-40B4-BE49-F238E27FC236}">
                <a16:creationId xmlns:a16="http://schemas.microsoft.com/office/drawing/2014/main" id="{A46E3FB9-694C-4822-8785-06D1BF431A05}"/>
              </a:ext>
            </a:extLst>
          </p:cNvPr>
          <p:cNvSpPr/>
          <p:nvPr/>
        </p:nvSpPr>
        <p:spPr>
          <a:xfrm>
            <a:off x="11181688" y="4879830"/>
            <a:ext cx="727112" cy="578141"/>
          </a:xfrm>
          <a:prstGeom prst="noSmoking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482" y="1411258"/>
            <a:ext cx="5706426" cy="4669502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AE91C8C0-1D75-4D01-A366-1C4ABF8A4BB7}"/>
              </a:ext>
            </a:extLst>
          </p:cNvPr>
          <p:cNvGrpSpPr/>
          <p:nvPr/>
        </p:nvGrpSpPr>
        <p:grpSpPr>
          <a:xfrm>
            <a:off x="806725" y="2070783"/>
            <a:ext cx="1437196" cy="810037"/>
            <a:chOff x="2079947" y="1422"/>
            <a:chExt cx="2240905" cy="1120452"/>
          </a:xfrm>
          <a:solidFill>
            <a:srgbClr val="4F81BD"/>
          </a:solidFill>
        </p:grpSpPr>
        <p:sp>
          <p:nvSpPr>
            <p:cNvPr id="10" name="Rectangle: Rounded Corners 6">
              <a:extLst>
                <a:ext uri="{FF2B5EF4-FFF2-40B4-BE49-F238E27FC236}">
                  <a16:creationId xmlns:a16="http://schemas.microsoft.com/office/drawing/2014/main" id="{F57BB5F1-3871-4961-AEFF-A856E73102BD}"/>
                </a:ext>
              </a:extLst>
            </p:cNvPr>
            <p:cNvSpPr/>
            <p:nvPr/>
          </p:nvSpPr>
          <p:spPr>
            <a:xfrm>
              <a:off x="2079947" y="1422"/>
              <a:ext cx="2240905" cy="112045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7045CE79-28EF-459C-AE9B-6CD3DD700F06}"/>
                </a:ext>
              </a:extLst>
            </p:cNvPr>
            <p:cNvSpPr txBox="1"/>
            <p:nvPr/>
          </p:nvSpPr>
          <p:spPr>
            <a:xfrm>
              <a:off x="2112764" y="34239"/>
              <a:ext cx="2175271" cy="105481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marL="0" lvl="0" indent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>
                  <a:solidFill>
                    <a:schemeClr val="bg1"/>
                  </a:solidFill>
                </a:rPr>
                <a:t>Childcare Cost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6301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  <p:bldP spid="20" grpId="0" animBg="1"/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CA15165-0D90-4218-A1EF-C64E3A93EA9B}"/>
              </a:ext>
            </a:extLst>
          </p:cNvPr>
          <p:cNvSpPr txBox="1"/>
          <p:nvPr/>
        </p:nvSpPr>
        <p:spPr>
          <a:xfrm>
            <a:off x="440674" y="1715716"/>
            <a:ext cx="1131065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FF00"/>
                </a:solidFill>
                <a:latin typeface="+mj-lt"/>
                <a:cs typeface="Segoe UI" panose="020B0502040204020203" pitchFamily="34" charset="0"/>
              </a:rPr>
              <a:t>Can tuition &amp; fees be re-budgeted to training related expenses?</a:t>
            </a:r>
          </a:p>
          <a:p>
            <a:r>
              <a:rPr lang="en-US" sz="2800" dirty="0">
                <a:solidFill>
                  <a:srgbClr val="FFFF00"/>
                </a:solidFill>
                <a:latin typeface="+mj-lt"/>
                <a:cs typeface="Segoe UI" panose="020B0502040204020203" pitchFamily="34" charset="0"/>
              </a:rPr>
              <a:t>No</a:t>
            </a:r>
          </a:p>
          <a:p>
            <a:r>
              <a:rPr lang="en-US" sz="2800" dirty="0">
                <a:solidFill>
                  <a:srgbClr val="FFFF00"/>
                </a:solidFill>
                <a:latin typeface="+mj-lt"/>
                <a:cs typeface="Segoe UI" panose="020B0502040204020203" pitchFamily="34" charset="0"/>
              </a:rPr>
              <a:t>Can stipends be re-budgeted to training related expenses?</a:t>
            </a:r>
          </a:p>
          <a:p>
            <a:r>
              <a:rPr lang="en-US" sz="2800" dirty="0">
                <a:solidFill>
                  <a:srgbClr val="FFFF00"/>
                </a:solidFill>
                <a:latin typeface="+mj-lt"/>
                <a:cs typeface="Segoe UI" panose="020B0502040204020203" pitchFamily="34" charset="0"/>
              </a:rPr>
              <a:t>No</a:t>
            </a:r>
          </a:p>
          <a:p>
            <a:r>
              <a:rPr lang="en-US" sz="2800" dirty="0">
                <a:solidFill>
                  <a:srgbClr val="FFFF00"/>
                </a:solidFill>
                <a:latin typeface="+mj-lt"/>
                <a:cs typeface="Segoe UI" panose="020B0502040204020203" pitchFamily="34" charset="0"/>
              </a:rPr>
              <a:t>Can stipends be re-budgeted to fees?</a:t>
            </a:r>
          </a:p>
          <a:p>
            <a:r>
              <a:rPr lang="en-US" sz="2800" dirty="0">
                <a:solidFill>
                  <a:srgbClr val="FFFF00"/>
                </a:solidFill>
                <a:latin typeface="+mj-lt"/>
                <a:cs typeface="Segoe UI" panose="020B0502040204020203" pitchFamily="34" charset="0"/>
              </a:rPr>
              <a:t>Yes</a:t>
            </a:r>
          </a:p>
          <a:p>
            <a:r>
              <a:rPr lang="en-US" sz="2800" dirty="0">
                <a:solidFill>
                  <a:srgbClr val="FFFF00"/>
                </a:solidFill>
                <a:latin typeface="+mj-lt"/>
                <a:cs typeface="Segoe UI" panose="020B0502040204020203" pitchFamily="34" charset="0"/>
              </a:rPr>
              <a:t>Can fees be re-budgeted to stipends?</a:t>
            </a:r>
          </a:p>
          <a:p>
            <a:r>
              <a:rPr lang="en-US" sz="2800" dirty="0">
                <a:solidFill>
                  <a:srgbClr val="FFFF00"/>
                </a:solidFill>
                <a:latin typeface="+mj-lt"/>
                <a:cs typeface="Segoe UI" panose="020B0502040204020203" pitchFamily="34" charset="0"/>
              </a:rPr>
              <a:t>Yes</a:t>
            </a:r>
          </a:p>
          <a:p>
            <a:r>
              <a:rPr lang="en-US" sz="2800" dirty="0">
                <a:solidFill>
                  <a:srgbClr val="FFFF00"/>
                </a:solidFill>
                <a:latin typeface="+mj-lt"/>
                <a:cs typeface="Segoe UI" panose="020B0502040204020203" pitchFamily="34" charset="0"/>
              </a:rPr>
              <a:t>Can training related expenses be re-budgeted to stipends and/or fees? </a:t>
            </a:r>
          </a:p>
          <a:p>
            <a:r>
              <a:rPr lang="en-US" sz="2800" dirty="0">
                <a:solidFill>
                  <a:srgbClr val="FFFF00"/>
                </a:solidFill>
                <a:latin typeface="+mj-lt"/>
                <a:cs typeface="Segoe UI" panose="020B0502040204020203" pitchFamily="34" charset="0"/>
              </a:rPr>
              <a:t>Yes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06128" y="2916885"/>
            <a:ext cx="2945198" cy="2289934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159933" y="241265"/>
            <a:ext cx="9872134" cy="1193968"/>
          </a:xfrm>
          <a:prstGeom prst="rect">
            <a:avLst/>
          </a:prstGeom>
          <a:solidFill>
            <a:srgbClr val="FFFFFF"/>
          </a:solidFill>
          <a:ln w="38100">
            <a:solidFill>
              <a:srgbClr val="7F7F7F"/>
            </a:solidFill>
            <a:miter lim="800000"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mtClean="0">
                <a:solidFill>
                  <a:srgbClr val="3F3F3F"/>
                </a:solidFill>
              </a:rPr>
              <a:t>Rebudgeting </a:t>
            </a:r>
            <a:endParaRPr lang="en-US" dirty="0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255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6D8B90-D8D4-4803-897C-08FB389C89C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2" y="1431344"/>
            <a:ext cx="4509050" cy="415157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FF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What is the FER balance?</a:t>
            </a:r>
          </a:p>
          <a:p>
            <a:pPr marL="4572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FF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TRE= -$500</a:t>
            </a:r>
          </a:p>
          <a:p>
            <a:pPr marL="4572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FF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Fees = -$250</a:t>
            </a:r>
          </a:p>
          <a:p>
            <a:pPr marL="4572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FF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Stipends = $1000</a:t>
            </a:r>
          </a:p>
          <a:p>
            <a:pPr marL="4572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FF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Re-budget $250 from stipends to cover deficit in fees. $1000 - $250 = $750</a:t>
            </a:r>
          </a:p>
          <a:p>
            <a:pPr marL="4572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FF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-$500 is moved off to unrestricted funds</a:t>
            </a:r>
          </a:p>
          <a:p>
            <a:pPr marL="4572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i="1" dirty="0">
                <a:solidFill>
                  <a:srgbClr val="FFFF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True FER balance in this example = </a:t>
            </a:r>
            <a:r>
              <a:rPr lang="en-US" sz="2400" b="1" i="1" dirty="0">
                <a:solidFill>
                  <a:srgbClr val="FFFF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$750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E04EA92-50E9-4463-A6F5-B4869E5730A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11" r="-2" b="-2"/>
          <a:stretch/>
        </p:blipFill>
        <p:spPr>
          <a:xfrm>
            <a:off x="6126479" y="1579003"/>
            <a:ext cx="5848179" cy="5175167"/>
          </a:xfrm>
          <a:prstGeom prst="rect">
            <a:avLst/>
          </a:prstGeom>
          <a:effectLst/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159933" y="237376"/>
            <a:ext cx="9872134" cy="1193968"/>
          </a:xfrm>
          <a:prstGeom prst="rect">
            <a:avLst/>
          </a:prstGeom>
          <a:solidFill>
            <a:srgbClr val="FFFFFF"/>
          </a:solidFill>
          <a:ln w="38100">
            <a:solidFill>
              <a:srgbClr val="7F7F7F"/>
            </a:solidFill>
            <a:miter lim="800000"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mtClean="0">
                <a:solidFill>
                  <a:srgbClr val="3F3F3F"/>
                </a:solidFill>
              </a:rPr>
              <a:t>Rebudgeting </a:t>
            </a:r>
            <a:endParaRPr lang="en-US" dirty="0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892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9933" y="616176"/>
            <a:ext cx="9872134" cy="1193968"/>
          </a:xfrm>
          <a:solidFill>
            <a:srgbClr val="FFFFFF"/>
          </a:solidFill>
          <a:ln w="38100">
            <a:solidFill>
              <a:srgbClr val="7F7F7F"/>
            </a:solidFill>
            <a:miter lim="800000"/>
          </a:ln>
        </p:spPr>
        <p:txBody>
          <a:bodyPr>
            <a:normAutofit/>
          </a:bodyPr>
          <a:lstStyle/>
          <a:p>
            <a:pPr algn="ctr"/>
            <a:r>
              <a:rPr lang="en-US" dirty="0" err="1" smtClean="0">
                <a:solidFill>
                  <a:srgbClr val="3F3F3F"/>
                </a:solidFill>
              </a:rPr>
              <a:t>Rebudgeting</a:t>
            </a:r>
            <a:r>
              <a:rPr lang="en-US" dirty="0" smtClean="0">
                <a:solidFill>
                  <a:srgbClr val="3F3F3F"/>
                </a:solidFill>
              </a:rPr>
              <a:t> </a:t>
            </a:r>
            <a:endParaRPr lang="en-US" dirty="0">
              <a:solidFill>
                <a:srgbClr val="3F3F3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6915" y="2386445"/>
            <a:ext cx="4297351" cy="2959777"/>
          </a:xfrm>
        </p:spPr>
        <p:txBody>
          <a:bodyPr anchor="t">
            <a:noAutofit/>
          </a:bodyPr>
          <a:lstStyle/>
          <a:p>
            <a:r>
              <a:rPr lang="en-US" sz="3200" dirty="0" smtClean="0">
                <a:latin typeface="+mj-lt"/>
              </a:rPr>
              <a:t>A balance in </a:t>
            </a:r>
            <a:r>
              <a:rPr lang="en-US" sz="3200" dirty="0" smtClean="0">
                <a:solidFill>
                  <a:srgbClr val="FFFF00"/>
                </a:solidFill>
                <a:latin typeface="+mj-lt"/>
              </a:rPr>
              <a:t>stipends</a:t>
            </a:r>
            <a:r>
              <a:rPr lang="en-US" sz="3200" dirty="0" smtClean="0">
                <a:latin typeface="+mj-lt"/>
              </a:rPr>
              <a:t> and/or </a:t>
            </a:r>
            <a:r>
              <a:rPr lang="en-US" sz="3200" dirty="0" smtClean="0">
                <a:solidFill>
                  <a:srgbClr val="FFFF00"/>
                </a:solidFill>
                <a:latin typeface="+mj-lt"/>
              </a:rPr>
              <a:t>fees</a:t>
            </a:r>
            <a:r>
              <a:rPr lang="en-US" sz="3200" dirty="0" smtClean="0">
                <a:latin typeface="+mj-lt"/>
              </a:rPr>
              <a:t> mean:</a:t>
            </a:r>
          </a:p>
          <a:p>
            <a:r>
              <a:rPr lang="en-US" sz="3200" dirty="0" smtClean="0">
                <a:latin typeface="+mj-lt"/>
              </a:rPr>
              <a:t>It will need to be reported to the agency – </a:t>
            </a:r>
            <a:r>
              <a:rPr lang="en-US" sz="3200" i="1" dirty="0" smtClean="0">
                <a:latin typeface="+mj-lt"/>
              </a:rPr>
              <a:t>even if the overall fund is in deficit</a:t>
            </a:r>
            <a:endParaRPr lang="en-US" sz="3200" i="1" dirty="0">
              <a:latin typeface="+mj-lt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CAC254-F3FC-41AF-A693-00805F4656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7731" y="2252630"/>
            <a:ext cx="4292594" cy="3969749"/>
          </a:xfrm>
        </p:spPr>
        <p:txBody>
          <a:bodyPr anchor="t">
            <a:normAutofit/>
          </a:bodyPr>
          <a:lstStyle/>
          <a:p>
            <a:r>
              <a:rPr lang="en-US" sz="3200" dirty="0" smtClean="0">
                <a:latin typeface="+mj-lt"/>
              </a:rPr>
              <a:t>A balance in </a:t>
            </a:r>
            <a:r>
              <a:rPr lang="en-US" sz="3200" dirty="0" smtClean="0">
                <a:solidFill>
                  <a:srgbClr val="FFFF00"/>
                </a:solidFill>
                <a:latin typeface="+mj-lt"/>
              </a:rPr>
              <a:t>stipends</a:t>
            </a:r>
            <a:r>
              <a:rPr lang="en-US" sz="3200" dirty="0" smtClean="0">
                <a:latin typeface="+mj-lt"/>
              </a:rPr>
              <a:t> and/or </a:t>
            </a:r>
            <a:r>
              <a:rPr lang="en-US" sz="3200" dirty="0" smtClean="0">
                <a:solidFill>
                  <a:srgbClr val="FFFF00"/>
                </a:solidFill>
                <a:latin typeface="+mj-lt"/>
              </a:rPr>
              <a:t>fees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smtClean="0">
                <a:solidFill>
                  <a:srgbClr val="FFFF00"/>
                </a:solidFill>
                <a:latin typeface="+mj-lt"/>
              </a:rPr>
              <a:t>cannot</a:t>
            </a:r>
            <a:r>
              <a:rPr lang="en-US" sz="3200" dirty="0" smtClean="0">
                <a:latin typeface="+mj-lt"/>
              </a:rPr>
              <a:t> be used to cover the </a:t>
            </a:r>
            <a:r>
              <a:rPr lang="en-US" sz="3200" dirty="0" smtClean="0">
                <a:solidFill>
                  <a:srgbClr val="FFFF00"/>
                </a:solidFill>
                <a:latin typeface="+mj-lt"/>
              </a:rPr>
              <a:t>deficit</a:t>
            </a:r>
            <a:r>
              <a:rPr lang="en-US" sz="3200" dirty="0" smtClean="0">
                <a:latin typeface="+mj-lt"/>
              </a:rPr>
              <a:t> in </a:t>
            </a:r>
            <a:r>
              <a:rPr lang="en-US" sz="3200" dirty="0" smtClean="0">
                <a:solidFill>
                  <a:srgbClr val="FFFF00"/>
                </a:solidFill>
                <a:latin typeface="+mj-lt"/>
              </a:rPr>
              <a:t>training related expenses</a:t>
            </a:r>
          </a:p>
          <a:p>
            <a:pPr lvl="1"/>
            <a:r>
              <a:rPr lang="en-US" sz="2800" i="1" dirty="0" smtClean="0">
                <a:latin typeface="+mj-lt"/>
              </a:rPr>
              <a:t>Only if you receive written approval from NIH</a:t>
            </a:r>
          </a:p>
          <a:p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3895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51" y="1831243"/>
            <a:ext cx="11848699" cy="319551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9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Unliquidated </a:t>
            </a:r>
            <a:r>
              <a:rPr lang="en-US" sz="9600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Expenses/Obligations</a:t>
            </a:r>
            <a:endParaRPr lang="en-US" sz="96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682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en-US" dirty="0">
                <a:ea typeface="Segoe UI" panose="020B0502040204020203" pitchFamily="34" charset="0"/>
                <a:cs typeface="Segoe UI" panose="020B0502040204020203" pitchFamily="34" charset="0"/>
              </a:rPr>
              <a:t>Unliquidated Expenses/Obligations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+mj-lt"/>
                <a:cs typeface="Calibri Light" panose="020F0302020204030204" pitchFamily="34" charset="0"/>
              </a:rPr>
              <a:t>Portions of stipends &amp; tuition that extend beyond the budget period are carried over as </a:t>
            </a:r>
            <a:r>
              <a:rPr lang="en-US" sz="3200" i="1" u="sng" dirty="0">
                <a:latin typeface="+mj-lt"/>
                <a:cs typeface="Calibri Light" panose="020F0302020204030204" pitchFamily="34" charset="0"/>
              </a:rPr>
              <a:t>unliquidated expenses/ </a:t>
            </a:r>
            <a:r>
              <a:rPr lang="en-US" sz="3200" i="1" u="sng" dirty="0" smtClean="0">
                <a:latin typeface="+mj-lt"/>
                <a:cs typeface="Calibri Light" panose="020F0302020204030204" pitchFamily="34" charset="0"/>
              </a:rPr>
              <a:t>obligations</a:t>
            </a:r>
            <a:endParaRPr lang="en-US" sz="3200" i="1" u="sng" dirty="0">
              <a:solidFill>
                <a:srgbClr val="FFFF00"/>
              </a:solidFill>
              <a:latin typeface="+mj-lt"/>
              <a:cs typeface="Calibri Light" panose="020F0302020204030204" pitchFamily="34" charset="0"/>
            </a:endParaRPr>
          </a:p>
          <a:p>
            <a:r>
              <a:rPr lang="en-US" sz="3200" dirty="0" smtClean="0">
                <a:solidFill>
                  <a:srgbClr val="FFFF00"/>
                </a:solidFill>
                <a:latin typeface="+mj-lt"/>
              </a:rPr>
              <a:t>Not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>
                <a:latin typeface="+mj-lt"/>
              </a:rPr>
              <a:t>restricted</a:t>
            </a:r>
          </a:p>
          <a:p>
            <a:r>
              <a:rPr lang="en-US" sz="3200" dirty="0">
                <a:latin typeface="+mj-lt"/>
              </a:rPr>
              <a:t>Expenses </a:t>
            </a:r>
            <a:r>
              <a:rPr lang="en-US" sz="3200" dirty="0">
                <a:solidFill>
                  <a:srgbClr val="FFFF00"/>
                </a:solidFill>
                <a:latin typeface="+mj-lt"/>
              </a:rPr>
              <a:t>incurred but not paid </a:t>
            </a:r>
            <a:r>
              <a:rPr lang="en-US" sz="3200" dirty="0">
                <a:latin typeface="+mj-lt"/>
              </a:rPr>
              <a:t>within the budget </a:t>
            </a:r>
            <a:r>
              <a:rPr lang="en-US" sz="3200" dirty="0" smtClean="0">
                <a:latin typeface="+mj-lt"/>
              </a:rPr>
              <a:t>period</a:t>
            </a:r>
            <a:endParaRPr lang="en-US" sz="3200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2C52A-5129-4F55-81A9-7734A419C134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7012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855" y="12438"/>
            <a:ext cx="10217562" cy="1325563"/>
          </a:xfrm>
        </p:spPr>
        <p:txBody>
          <a:bodyPr>
            <a:noAutofit/>
          </a:bodyPr>
          <a:lstStyle/>
          <a:p>
            <a:pPr defTabSz="933450">
              <a:spcAft>
                <a:spcPct val="35000"/>
              </a:spcAft>
            </a:pPr>
            <a:r>
              <a:rPr lang="en-US" dirty="0">
                <a:ea typeface="Segoe UI" panose="020B0502040204020203" pitchFamily="34" charset="0"/>
                <a:cs typeface="Segoe UI" panose="020B0502040204020203" pitchFamily="34" charset="0"/>
              </a:rPr>
              <a:t>Unliquidated Expenses/Obligations</a:t>
            </a:r>
            <a:endParaRPr lang="en-US" dirty="0">
              <a:cs typeface="Calibri Light" panose="020F0302020204030204" pitchFamily="34" charset="0"/>
            </a:endParaRPr>
          </a:p>
        </p:txBody>
      </p:sp>
      <p:sp>
        <p:nvSpPr>
          <p:cNvPr id="6" name="Freeform: Shape 9">
            <a:extLst>
              <a:ext uri="{FF2B5EF4-FFF2-40B4-BE49-F238E27FC236}">
                <a16:creationId xmlns:a16="http://schemas.microsoft.com/office/drawing/2014/main" id="{6AFCE676-AAE4-43F2-B285-C135C585202C}"/>
              </a:ext>
            </a:extLst>
          </p:cNvPr>
          <p:cNvSpPr/>
          <p:nvPr/>
        </p:nvSpPr>
        <p:spPr>
          <a:xfrm>
            <a:off x="456855" y="3151385"/>
            <a:ext cx="3279026" cy="1511958"/>
          </a:xfrm>
          <a:custGeom>
            <a:avLst/>
            <a:gdLst>
              <a:gd name="connsiteX0" fmla="*/ 0 w 3342408"/>
              <a:gd name="connsiteY0" fmla="*/ 0 h 2005445"/>
              <a:gd name="connsiteX1" fmla="*/ 3342408 w 3342408"/>
              <a:gd name="connsiteY1" fmla="*/ 0 h 2005445"/>
              <a:gd name="connsiteX2" fmla="*/ 3342408 w 3342408"/>
              <a:gd name="connsiteY2" fmla="*/ 2005445 h 2005445"/>
              <a:gd name="connsiteX3" fmla="*/ 0 w 3342408"/>
              <a:gd name="connsiteY3" fmla="*/ 2005445 h 2005445"/>
              <a:gd name="connsiteX4" fmla="*/ 0 w 3342408"/>
              <a:gd name="connsiteY4" fmla="*/ 0 h 2005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42408" h="2005445">
                <a:moveTo>
                  <a:pt x="0" y="0"/>
                </a:moveTo>
                <a:lnTo>
                  <a:pt x="3342408" y="0"/>
                </a:lnTo>
                <a:lnTo>
                  <a:pt x="3342408" y="2005445"/>
                </a:lnTo>
                <a:lnTo>
                  <a:pt x="0" y="200544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010" tIns="80010" rIns="80010" bIns="80010" numCol="1" spcCol="1270" anchor="ctr" anchorCtr="0">
            <a:noAutofit/>
          </a:bodyPr>
          <a:lstStyle/>
          <a:p>
            <a:pPr marL="0" lvl="1" algn="ctr">
              <a:spcAft>
                <a:spcPts val="400"/>
              </a:spcAft>
            </a:pPr>
            <a:r>
              <a:rPr lang="en-US" sz="2000" dirty="0" smtClean="0">
                <a:solidFill>
                  <a:schemeClr val="bg1"/>
                </a:solidFill>
                <a:latin typeface="+mj-lt"/>
                <a:cs typeface="Calibri Light" panose="020F0302020204030204" pitchFamily="34" charset="0"/>
              </a:rPr>
              <a:t>Tuition and Fees</a:t>
            </a:r>
            <a:endParaRPr lang="en-US" sz="2000" dirty="0">
              <a:solidFill>
                <a:schemeClr val="bg1"/>
              </a:solidFill>
              <a:latin typeface="+mj-lt"/>
              <a:cs typeface="Calibri Light" panose="020F0302020204030204" pitchFamily="34" charset="0"/>
            </a:endParaRPr>
          </a:p>
        </p:txBody>
      </p:sp>
      <p:sp>
        <p:nvSpPr>
          <p:cNvPr id="8" name="Freeform: Shape 13">
            <a:extLst>
              <a:ext uri="{FF2B5EF4-FFF2-40B4-BE49-F238E27FC236}">
                <a16:creationId xmlns:a16="http://schemas.microsoft.com/office/drawing/2014/main" id="{3A2121B4-5C44-430E-ABDF-7A7B4DC09936}"/>
              </a:ext>
            </a:extLst>
          </p:cNvPr>
          <p:cNvSpPr/>
          <p:nvPr/>
        </p:nvSpPr>
        <p:spPr>
          <a:xfrm>
            <a:off x="4127619" y="3151385"/>
            <a:ext cx="3276598" cy="1511958"/>
          </a:xfrm>
          <a:custGeom>
            <a:avLst/>
            <a:gdLst>
              <a:gd name="connsiteX0" fmla="*/ 0 w 3342408"/>
              <a:gd name="connsiteY0" fmla="*/ 0 h 2005445"/>
              <a:gd name="connsiteX1" fmla="*/ 3342408 w 3342408"/>
              <a:gd name="connsiteY1" fmla="*/ 0 h 2005445"/>
              <a:gd name="connsiteX2" fmla="*/ 3342408 w 3342408"/>
              <a:gd name="connsiteY2" fmla="*/ 2005445 h 2005445"/>
              <a:gd name="connsiteX3" fmla="*/ 0 w 3342408"/>
              <a:gd name="connsiteY3" fmla="*/ 2005445 h 2005445"/>
              <a:gd name="connsiteX4" fmla="*/ 0 w 3342408"/>
              <a:gd name="connsiteY4" fmla="*/ 0 h 2005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42408" h="2005445">
                <a:moveTo>
                  <a:pt x="0" y="0"/>
                </a:moveTo>
                <a:lnTo>
                  <a:pt x="3342408" y="0"/>
                </a:lnTo>
                <a:lnTo>
                  <a:pt x="3342408" y="2005445"/>
                </a:lnTo>
                <a:lnTo>
                  <a:pt x="0" y="200544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010" tIns="80010" rIns="80010" bIns="80010" numCol="1" spcCol="1270" anchor="ctr" anchorCtr="0">
            <a:no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+mj-lt"/>
              </a:rPr>
              <a:t>Predoc and Postdoc Benefits in TRE Task</a:t>
            </a:r>
            <a:endParaRPr lang="en-US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AFCE676-AAE4-43F2-B285-C135C585202C}"/>
              </a:ext>
            </a:extLst>
          </p:cNvPr>
          <p:cNvSpPr/>
          <p:nvPr/>
        </p:nvSpPr>
        <p:spPr>
          <a:xfrm>
            <a:off x="8090799" y="3151385"/>
            <a:ext cx="3279026" cy="1511958"/>
          </a:xfrm>
          <a:custGeom>
            <a:avLst/>
            <a:gdLst>
              <a:gd name="connsiteX0" fmla="*/ 0 w 3342408"/>
              <a:gd name="connsiteY0" fmla="*/ 0 h 2005445"/>
              <a:gd name="connsiteX1" fmla="*/ 3342408 w 3342408"/>
              <a:gd name="connsiteY1" fmla="*/ 0 h 2005445"/>
              <a:gd name="connsiteX2" fmla="*/ 3342408 w 3342408"/>
              <a:gd name="connsiteY2" fmla="*/ 2005445 h 2005445"/>
              <a:gd name="connsiteX3" fmla="*/ 0 w 3342408"/>
              <a:gd name="connsiteY3" fmla="*/ 2005445 h 2005445"/>
              <a:gd name="connsiteX4" fmla="*/ 0 w 3342408"/>
              <a:gd name="connsiteY4" fmla="*/ 0 h 2005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42408" h="2005445">
                <a:moveTo>
                  <a:pt x="0" y="0"/>
                </a:moveTo>
                <a:lnTo>
                  <a:pt x="3342408" y="0"/>
                </a:lnTo>
                <a:lnTo>
                  <a:pt x="3342408" y="2005445"/>
                </a:lnTo>
                <a:lnTo>
                  <a:pt x="0" y="200544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010" tIns="80010" rIns="80010" bIns="80010" numCol="1" spcCol="1270" anchor="ctr" anchorCtr="0">
            <a:no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+mj-lt"/>
              </a:rPr>
              <a:t>Childcare Costs</a:t>
            </a:r>
            <a:endParaRPr 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Freeform: Shape 9">
            <a:extLst>
              <a:ext uri="{FF2B5EF4-FFF2-40B4-BE49-F238E27FC236}">
                <a16:creationId xmlns:a16="http://schemas.microsoft.com/office/drawing/2014/main" id="{6AFCE676-AAE4-43F2-B285-C135C585202C}"/>
              </a:ext>
            </a:extLst>
          </p:cNvPr>
          <p:cNvSpPr/>
          <p:nvPr/>
        </p:nvSpPr>
        <p:spPr>
          <a:xfrm>
            <a:off x="4153363" y="1513486"/>
            <a:ext cx="3279026" cy="1511958"/>
          </a:xfrm>
          <a:custGeom>
            <a:avLst/>
            <a:gdLst>
              <a:gd name="connsiteX0" fmla="*/ 0 w 3342408"/>
              <a:gd name="connsiteY0" fmla="*/ 0 h 2005445"/>
              <a:gd name="connsiteX1" fmla="*/ 3342408 w 3342408"/>
              <a:gd name="connsiteY1" fmla="*/ 0 h 2005445"/>
              <a:gd name="connsiteX2" fmla="*/ 3342408 w 3342408"/>
              <a:gd name="connsiteY2" fmla="*/ 2005445 h 2005445"/>
              <a:gd name="connsiteX3" fmla="*/ 0 w 3342408"/>
              <a:gd name="connsiteY3" fmla="*/ 2005445 h 2005445"/>
              <a:gd name="connsiteX4" fmla="*/ 0 w 3342408"/>
              <a:gd name="connsiteY4" fmla="*/ 0 h 2005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42408" h="2005445">
                <a:moveTo>
                  <a:pt x="0" y="0"/>
                </a:moveTo>
                <a:lnTo>
                  <a:pt x="3342408" y="0"/>
                </a:lnTo>
                <a:lnTo>
                  <a:pt x="3342408" y="2005445"/>
                </a:lnTo>
                <a:lnTo>
                  <a:pt x="0" y="200544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010" tIns="80010" rIns="80010" bIns="80010" numCol="1" spcCol="1270" anchor="ctr" anchorCtr="0">
            <a:noAutofit/>
          </a:bodyPr>
          <a:lstStyle/>
          <a:p>
            <a:pPr marL="0" lvl="1" algn="ctr">
              <a:spcAft>
                <a:spcPts val="400"/>
              </a:spcAft>
            </a:pPr>
            <a:r>
              <a:rPr lang="en-US" sz="2000" dirty="0" smtClean="0">
                <a:solidFill>
                  <a:schemeClr val="bg1"/>
                </a:solidFill>
                <a:latin typeface="+mj-lt"/>
                <a:cs typeface="Calibri Light" panose="020F0302020204030204" pitchFamily="34" charset="0"/>
              </a:rPr>
              <a:t>Stipends</a:t>
            </a:r>
            <a:endParaRPr lang="en-US" sz="2000" dirty="0">
              <a:solidFill>
                <a:schemeClr val="bg1"/>
              </a:solidFill>
              <a:latin typeface="+mj-lt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68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855" y="137566"/>
            <a:ext cx="9236825" cy="1325563"/>
          </a:xfrm>
        </p:spPr>
        <p:txBody>
          <a:bodyPr>
            <a:noAutofit/>
          </a:bodyPr>
          <a:lstStyle/>
          <a:p>
            <a:r>
              <a:rPr lang="en-US" sz="4400" b="0" dirty="0"/>
              <a:t>Budget Periods VS Appointment Periods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78" y="3404611"/>
            <a:ext cx="10524903" cy="2052913"/>
          </a:xfrm>
          <a:prstGeom prst="rect">
            <a:avLst/>
          </a:prstGeom>
        </p:spPr>
      </p:pic>
      <p:sp>
        <p:nvSpPr>
          <p:cNvPr id="6" name="Freeform: Shape 9">
            <a:extLst>
              <a:ext uri="{FF2B5EF4-FFF2-40B4-BE49-F238E27FC236}">
                <a16:creationId xmlns:a16="http://schemas.microsoft.com/office/drawing/2014/main" id="{6AFCE676-AAE4-43F2-B285-C135C585202C}"/>
              </a:ext>
            </a:extLst>
          </p:cNvPr>
          <p:cNvSpPr/>
          <p:nvPr/>
        </p:nvSpPr>
        <p:spPr>
          <a:xfrm>
            <a:off x="609601" y="1543966"/>
            <a:ext cx="3279026" cy="1511958"/>
          </a:xfrm>
          <a:custGeom>
            <a:avLst/>
            <a:gdLst>
              <a:gd name="connsiteX0" fmla="*/ 0 w 3342408"/>
              <a:gd name="connsiteY0" fmla="*/ 0 h 2005445"/>
              <a:gd name="connsiteX1" fmla="*/ 3342408 w 3342408"/>
              <a:gd name="connsiteY1" fmla="*/ 0 h 2005445"/>
              <a:gd name="connsiteX2" fmla="*/ 3342408 w 3342408"/>
              <a:gd name="connsiteY2" fmla="*/ 2005445 h 2005445"/>
              <a:gd name="connsiteX3" fmla="*/ 0 w 3342408"/>
              <a:gd name="connsiteY3" fmla="*/ 2005445 h 2005445"/>
              <a:gd name="connsiteX4" fmla="*/ 0 w 3342408"/>
              <a:gd name="connsiteY4" fmla="*/ 0 h 2005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42408" h="2005445">
                <a:moveTo>
                  <a:pt x="0" y="0"/>
                </a:moveTo>
                <a:lnTo>
                  <a:pt x="3342408" y="0"/>
                </a:lnTo>
                <a:lnTo>
                  <a:pt x="3342408" y="2005445"/>
                </a:lnTo>
                <a:lnTo>
                  <a:pt x="0" y="200544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010" tIns="80010" rIns="80010" bIns="80010" numCol="1" spcCol="1270" anchor="ctr" anchorCtr="0">
            <a:noAutofit/>
          </a:bodyPr>
          <a:lstStyle/>
          <a:p>
            <a:pPr marL="0" lvl="1" algn="ctr">
              <a:spcAft>
                <a:spcPts val="400"/>
              </a:spcAft>
            </a:pPr>
            <a:r>
              <a:rPr lang="en-US" sz="2000" dirty="0">
                <a:solidFill>
                  <a:schemeClr val="bg1"/>
                </a:solidFill>
                <a:latin typeface="+mj-lt"/>
                <a:cs typeface="Calibri Light" panose="020F0302020204030204" pitchFamily="34" charset="0"/>
              </a:rPr>
              <a:t>Trainees can be appointed</a:t>
            </a:r>
            <a:r>
              <a:rPr lang="en-US" sz="2000" b="1" dirty="0">
                <a:solidFill>
                  <a:schemeClr val="bg1"/>
                </a:solidFill>
                <a:latin typeface="+mj-lt"/>
                <a:cs typeface="Calibri Light" panose="020F0302020204030204" pitchFamily="34" charset="0"/>
              </a:rPr>
              <a:t> </a:t>
            </a:r>
            <a:r>
              <a:rPr lang="en-US" sz="2000" u="sng" dirty="0">
                <a:solidFill>
                  <a:srgbClr val="FFFF00"/>
                </a:solidFill>
                <a:latin typeface="+mj-lt"/>
                <a:cs typeface="Calibri Light" panose="020F0302020204030204" pitchFamily="34" charset="0"/>
              </a:rPr>
              <a:t>anytime</a:t>
            </a:r>
            <a:r>
              <a:rPr lang="en-US" sz="2000" b="1" dirty="0">
                <a:solidFill>
                  <a:schemeClr val="bg1"/>
                </a:solidFill>
                <a:latin typeface="+mj-lt"/>
                <a:cs typeface="Calibri Light" panose="020F0302020204030204" pitchFamily="34" charset="0"/>
              </a:rPr>
              <a:t> </a:t>
            </a:r>
            <a:r>
              <a:rPr lang="en-US" sz="2000" dirty="0">
                <a:solidFill>
                  <a:schemeClr val="bg1"/>
                </a:solidFill>
                <a:latin typeface="+mj-lt"/>
                <a:cs typeface="Calibri Light" panose="020F0302020204030204" pitchFamily="34" charset="0"/>
              </a:rPr>
              <a:t>during the budget period</a:t>
            </a:r>
          </a:p>
        </p:txBody>
      </p:sp>
      <p:sp>
        <p:nvSpPr>
          <p:cNvPr id="8" name="Freeform: Shape 13">
            <a:extLst>
              <a:ext uri="{FF2B5EF4-FFF2-40B4-BE49-F238E27FC236}">
                <a16:creationId xmlns:a16="http://schemas.microsoft.com/office/drawing/2014/main" id="{3A2121B4-5C44-430E-ABDF-7A7B4DC09936}"/>
              </a:ext>
            </a:extLst>
          </p:cNvPr>
          <p:cNvSpPr/>
          <p:nvPr/>
        </p:nvSpPr>
        <p:spPr>
          <a:xfrm>
            <a:off x="4127619" y="1543966"/>
            <a:ext cx="3276598" cy="1511958"/>
          </a:xfrm>
          <a:custGeom>
            <a:avLst/>
            <a:gdLst>
              <a:gd name="connsiteX0" fmla="*/ 0 w 3342408"/>
              <a:gd name="connsiteY0" fmla="*/ 0 h 2005445"/>
              <a:gd name="connsiteX1" fmla="*/ 3342408 w 3342408"/>
              <a:gd name="connsiteY1" fmla="*/ 0 h 2005445"/>
              <a:gd name="connsiteX2" fmla="*/ 3342408 w 3342408"/>
              <a:gd name="connsiteY2" fmla="*/ 2005445 h 2005445"/>
              <a:gd name="connsiteX3" fmla="*/ 0 w 3342408"/>
              <a:gd name="connsiteY3" fmla="*/ 2005445 h 2005445"/>
              <a:gd name="connsiteX4" fmla="*/ 0 w 3342408"/>
              <a:gd name="connsiteY4" fmla="*/ 0 h 2005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42408" h="2005445">
                <a:moveTo>
                  <a:pt x="0" y="0"/>
                </a:moveTo>
                <a:lnTo>
                  <a:pt x="3342408" y="0"/>
                </a:lnTo>
                <a:lnTo>
                  <a:pt x="3342408" y="2005445"/>
                </a:lnTo>
                <a:lnTo>
                  <a:pt x="0" y="200544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010" tIns="80010" rIns="80010" bIns="80010" numCol="1" spcCol="1270" anchor="ctr" anchorCtr="0">
            <a:no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+mj-lt"/>
              </a:rPr>
              <a:t>Trainee stipends and tuition are </a:t>
            </a:r>
            <a:r>
              <a:rPr lang="en-US" sz="2000" u="sng" dirty="0">
                <a:solidFill>
                  <a:srgbClr val="FFFF00"/>
                </a:solidFill>
                <a:latin typeface="+mj-lt"/>
              </a:rPr>
              <a:t>obligated for the full 12-month </a:t>
            </a:r>
            <a:r>
              <a:rPr lang="en-US" sz="2000" u="sng" dirty="0" err="1">
                <a:solidFill>
                  <a:srgbClr val="FFFF00"/>
                </a:solidFill>
                <a:latin typeface="+mj-lt"/>
              </a:rPr>
              <a:t>appt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>
                <a:solidFill>
                  <a:schemeClr val="bg1"/>
                </a:solidFill>
                <a:latin typeface="+mj-lt"/>
              </a:rPr>
              <a:t>from the budget period in which the appt. is initiated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AFCE676-AAE4-43F2-B285-C135C585202C}"/>
              </a:ext>
            </a:extLst>
          </p:cNvPr>
          <p:cNvSpPr/>
          <p:nvPr/>
        </p:nvSpPr>
        <p:spPr>
          <a:xfrm>
            <a:off x="7795955" y="1543966"/>
            <a:ext cx="3279026" cy="1511958"/>
          </a:xfrm>
          <a:custGeom>
            <a:avLst/>
            <a:gdLst>
              <a:gd name="connsiteX0" fmla="*/ 0 w 3342408"/>
              <a:gd name="connsiteY0" fmla="*/ 0 h 2005445"/>
              <a:gd name="connsiteX1" fmla="*/ 3342408 w 3342408"/>
              <a:gd name="connsiteY1" fmla="*/ 0 h 2005445"/>
              <a:gd name="connsiteX2" fmla="*/ 3342408 w 3342408"/>
              <a:gd name="connsiteY2" fmla="*/ 2005445 h 2005445"/>
              <a:gd name="connsiteX3" fmla="*/ 0 w 3342408"/>
              <a:gd name="connsiteY3" fmla="*/ 2005445 h 2005445"/>
              <a:gd name="connsiteX4" fmla="*/ 0 w 3342408"/>
              <a:gd name="connsiteY4" fmla="*/ 0 h 2005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42408" h="2005445">
                <a:moveTo>
                  <a:pt x="0" y="0"/>
                </a:moveTo>
                <a:lnTo>
                  <a:pt x="3342408" y="0"/>
                </a:lnTo>
                <a:lnTo>
                  <a:pt x="3342408" y="2005445"/>
                </a:lnTo>
                <a:lnTo>
                  <a:pt x="0" y="200544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010" tIns="80010" rIns="80010" bIns="80010" numCol="1" spcCol="1270" anchor="ctr" anchorCtr="0">
            <a:no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+mj-lt"/>
              </a:rPr>
              <a:t>Know your budget start and end dates to effectively manage trainee </a:t>
            </a:r>
            <a:r>
              <a:rPr lang="en-US" dirty="0" err="1">
                <a:solidFill>
                  <a:schemeClr val="bg1"/>
                </a:solidFill>
                <a:latin typeface="+mj-lt"/>
              </a:rPr>
              <a:t>appts</a:t>
            </a:r>
            <a:endParaRPr lang="en-US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44055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213" y="433137"/>
            <a:ext cx="10972800" cy="715542"/>
          </a:xfrm>
        </p:spPr>
        <p:txBody>
          <a:bodyPr>
            <a:normAutofit fontScale="90000"/>
          </a:bodyPr>
          <a:lstStyle/>
          <a:p>
            <a:r>
              <a:rPr lang="en-US" sz="5400" dirty="0"/>
              <a:t>Unliquidated Expenses/Obligations</a:t>
            </a:r>
            <a:endParaRPr lang="en-US" b="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9213" y="6267643"/>
            <a:ext cx="62897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Calibri" panose="020F0502020204030204" pitchFamily="34" charset="0"/>
              </a:rPr>
              <a:t>Use the same method for fees and/or health benefits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819" y="1400492"/>
            <a:ext cx="9977588" cy="4764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33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1755135" y="2441253"/>
            <a:ext cx="553430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Unliquidated </a:t>
            </a:r>
            <a:br>
              <a:rPr lang="en-US" dirty="0" smtClean="0"/>
            </a:br>
            <a:r>
              <a:rPr lang="en-US" dirty="0" smtClean="0"/>
              <a:t>obligations/expenses </a:t>
            </a:r>
            <a:br>
              <a:rPr lang="en-US" dirty="0" smtClean="0"/>
            </a:br>
            <a:r>
              <a:rPr lang="en-US" dirty="0" smtClean="0"/>
              <a:t>on FFR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910"/>
          <a:stretch/>
        </p:blipFill>
        <p:spPr>
          <a:xfrm>
            <a:off x="2146434" y="174418"/>
            <a:ext cx="8186060" cy="6484874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2252312" y="5871186"/>
            <a:ext cx="2338939" cy="26973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395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6660" y="2079130"/>
            <a:ext cx="9880599" cy="163397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9600" i="1" dirty="0" smtClean="0"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Unobligated</a:t>
            </a:r>
            <a:r>
              <a:rPr lang="en-US" sz="9600" dirty="0" smtClean="0"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9600" dirty="0"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Expenses</a:t>
            </a:r>
          </a:p>
        </p:txBody>
      </p:sp>
    </p:spTree>
    <p:extLst>
      <p:ext uri="{BB962C8B-B14F-4D97-AF65-F5344CB8AC3E}">
        <p14:creationId xmlns:p14="http://schemas.microsoft.com/office/powerpoint/2010/main" val="95709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Unobligated Expenses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82291"/>
            <a:ext cx="10515600" cy="4694672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+mj-lt"/>
              </a:rPr>
              <a:t>Automatic carryover </a:t>
            </a:r>
            <a:r>
              <a:rPr lang="en-US" sz="3200" u="sng" dirty="0">
                <a:latin typeface="+mj-lt"/>
              </a:rPr>
              <a:t>IS NOT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smtClean="0">
                <a:latin typeface="+mj-lt"/>
              </a:rPr>
              <a:t>permitted on training grants</a:t>
            </a:r>
            <a:endParaRPr lang="en-US" sz="3200" dirty="0">
              <a:latin typeface="+mj-lt"/>
            </a:endParaRPr>
          </a:p>
          <a:p>
            <a:pPr lvl="0"/>
            <a:r>
              <a:rPr lang="en-US" sz="3200" dirty="0" smtClean="0">
                <a:solidFill>
                  <a:srgbClr val="FFFF00"/>
                </a:solidFill>
                <a:latin typeface="+mj-lt"/>
              </a:rPr>
              <a:t>Unspent </a:t>
            </a:r>
            <a:r>
              <a:rPr lang="en-US" sz="3200" dirty="0" smtClean="0">
                <a:latin typeface="+mj-lt"/>
              </a:rPr>
              <a:t>Allocation</a:t>
            </a:r>
            <a:r>
              <a:rPr lang="en-US" sz="3200" dirty="0" smtClean="0">
                <a:solidFill>
                  <a:srgbClr val="FFFF00"/>
                </a:solidFill>
                <a:latin typeface="+mj-lt"/>
              </a:rPr>
              <a:t> </a:t>
            </a:r>
          </a:p>
          <a:p>
            <a:pPr lvl="0"/>
            <a:r>
              <a:rPr lang="en-US" sz="3200" i="1" dirty="0" smtClean="0">
                <a:solidFill>
                  <a:srgbClr val="FFFF00"/>
                </a:solidFill>
                <a:latin typeface="+mj-lt"/>
              </a:rPr>
              <a:t>Will</a:t>
            </a:r>
            <a:r>
              <a:rPr lang="en-US" sz="3200" dirty="0" smtClean="0">
                <a:latin typeface="+mj-lt"/>
              </a:rPr>
              <a:t> be restricted</a:t>
            </a:r>
          </a:p>
        </p:txBody>
      </p:sp>
    </p:spTree>
    <p:extLst>
      <p:ext uri="{BB962C8B-B14F-4D97-AF65-F5344CB8AC3E}">
        <p14:creationId xmlns:p14="http://schemas.microsoft.com/office/powerpoint/2010/main" val="1824581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1442315" y="2754074"/>
            <a:ext cx="4908661" cy="1325563"/>
          </a:xfrm>
        </p:spPr>
        <p:txBody>
          <a:bodyPr/>
          <a:lstStyle/>
          <a:p>
            <a:pPr algn="ctr"/>
            <a:r>
              <a:rPr lang="en-US" dirty="0" smtClean="0"/>
              <a:t>Unobligated Expenses on FFR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910"/>
          <a:stretch/>
        </p:blipFill>
        <p:spPr>
          <a:xfrm>
            <a:off x="2146434" y="174418"/>
            <a:ext cx="8186060" cy="6484874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2252312" y="6304322"/>
            <a:ext cx="2916454" cy="35497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35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252DFD-F9F9-4776-92E2-3F0E8EDDA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385" y="258097"/>
            <a:ext cx="10515600" cy="1325563"/>
          </a:xfrm>
        </p:spPr>
        <p:txBody>
          <a:bodyPr/>
          <a:lstStyle/>
          <a:p>
            <a:r>
              <a:rPr lang="en-US" dirty="0"/>
              <a:t>Summary by Training Grant Budget Category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95CD00F1-0989-43F4-9ACF-181D67337B6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530468"/>
              </p:ext>
            </p:extLst>
          </p:nvPr>
        </p:nvGraphicFramePr>
        <p:xfrm>
          <a:off x="703385" y="1583660"/>
          <a:ext cx="10785230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27102">
                  <a:extLst>
                    <a:ext uri="{9D8B030D-6E8A-4147-A177-3AD203B41FA5}">
                      <a16:colId xmlns:a16="http://schemas.microsoft.com/office/drawing/2014/main" val="1316605464"/>
                    </a:ext>
                  </a:extLst>
                </a:gridCol>
                <a:gridCol w="1057619">
                  <a:extLst>
                    <a:ext uri="{9D8B030D-6E8A-4147-A177-3AD203B41FA5}">
                      <a16:colId xmlns:a16="http://schemas.microsoft.com/office/drawing/2014/main" val="2923092294"/>
                    </a:ext>
                  </a:extLst>
                </a:gridCol>
                <a:gridCol w="3022294">
                  <a:extLst>
                    <a:ext uri="{9D8B030D-6E8A-4147-A177-3AD203B41FA5}">
                      <a16:colId xmlns:a16="http://schemas.microsoft.com/office/drawing/2014/main" val="3850963941"/>
                    </a:ext>
                  </a:extLst>
                </a:gridCol>
                <a:gridCol w="1588477">
                  <a:extLst>
                    <a:ext uri="{9D8B030D-6E8A-4147-A177-3AD203B41FA5}">
                      <a16:colId xmlns:a16="http://schemas.microsoft.com/office/drawing/2014/main" val="1036723147"/>
                    </a:ext>
                  </a:extLst>
                </a:gridCol>
                <a:gridCol w="2889738">
                  <a:extLst>
                    <a:ext uri="{9D8B030D-6E8A-4147-A177-3AD203B41FA5}">
                      <a16:colId xmlns:a16="http://schemas.microsoft.com/office/drawing/2014/main" val="17418158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bg1"/>
                          </a:solidFill>
                          <a:latin typeface="+mj-lt"/>
                        </a:rPr>
                        <a:t>Category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bg1"/>
                          </a:solidFill>
                          <a:latin typeface="+mj-lt"/>
                        </a:rPr>
                        <a:t>IDC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bg1"/>
                          </a:solidFill>
                          <a:latin typeface="+mj-lt"/>
                        </a:rPr>
                        <a:t>Expenditure Types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bg1"/>
                          </a:solidFill>
                          <a:latin typeface="+mj-lt"/>
                        </a:rPr>
                        <a:t>Report as Encumbrance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chemeClr val="bg1"/>
                          </a:solidFill>
                          <a:latin typeface="+mj-lt"/>
                        </a:rPr>
                        <a:t>Rebudget</a:t>
                      </a:r>
                      <a:r>
                        <a:rPr lang="en-US" b="1" dirty="0">
                          <a:solidFill>
                            <a:schemeClr val="bg1"/>
                          </a:solidFill>
                          <a:latin typeface="+mj-lt"/>
                        </a:rPr>
                        <a:t> without IC approval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45781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  <a:latin typeface="+mj-lt"/>
                        </a:rPr>
                        <a:t>Training Related Expenses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  <a:latin typeface="+mj-lt"/>
                        </a:rPr>
                        <a:t>Yes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bg1"/>
                          </a:solidFill>
                          <a:latin typeface="+mj-lt"/>
                        </a:rPr>
                        <a:t>5XXXXX other than the expenditure types from other categories below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  <a:latin typeface="+mj-lt"/>
                        </a:rPr>
                        <a:t>No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  <a:latin typeface="+mj-lt"/>
                        </a:rPr>
                        <a:t>To Stipends and Tuition &amp; Fees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733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  <a:latin typeface="+mj-lt"/>
                        </a:rPr>
                        <a:t>Stipends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  <a:latin typeface="+mj-lt"/>
                        </a:rPr>
                        <a:t>Yes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i="0" u="none" dirty="0">
                          <a:solidFill>
                            <a:schemeClr val="bg1"/>
                          </a:solidFill>
                          <a:latin typeface="+mj-lt"/>
                        </a:rPr>
                        <a:t>511002 - Graduate and Postdoc Aid/Fellowship</a:t>
                      </a:r>
                      <a:endParaRPr lang="en-US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  <a:latin typeface="+mj-lt"/>
                        </a:rPr>
                        <a:t>Yes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  <a:latin typeface="+mj-lt"/>
                        </a:rPr>
                        <a:t>To Tuition and Fees only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1704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  <a:latin typeface="+mj-lt"/>
                        </a:rPr>
                        <a:t>Tuition &amp; Fees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  <a:latin typeface="+mj-lt"/>
                        </a:rPr>
                        <a:t>No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1200" b="0" i="0" dirty="0">
                          <a:solidFill>
                            <a:schemeClr val="bg1"/>
                          </a:solidFill>
                          <a:latin typeface="+mj-lt"/>
                        </a:rPr>
                        <a:t>510000 - Undergrad Financial Aid Odd Year</a:t>
                      </a:r>
                      <a:endParaRPr lang="en-US" sz="1200" dirty="0">
                        <a:solidFill>
                          <a:schemeClr val="bg1"/>
                        </a:solidFill>
                        <a:latin typeface="+mj-lt"/>
                      </a:endParaRPr>
                    </a:p>
                    <a:p>
                      <a:pPr lvl="0"/>
                      <a:r>
                        <a:rPr lang="en-US" sz="1200" b="0" i="0" dirty="0">
                          <a:solidFill>
                            <a:schemeClr val="bg1"/>
                          </a:solidFill>
                          <a:latin typeface="+mj-lt"/>
                        </a:rPr>
                        <a:t>510000 - Undergrad International Student Aid</a:t>
                      </a:r>
                      <a:endParaRPr lang="en-US" sz="1200" dirty="0">
                        <a:solidFill>
                          <a:schemeClr val="bg1"/>
                        </a:solidFill>
                        <a:latin typeface="+mj-lt"/>
                      </a:endParaRPr>
                    </a:p>
                    <a:p>
                      <a:pPr lvl="0"/>
                      <a:r>
                        <a:rPr lang="en-US" sz="1200" b="0" i="0" dirty="0">
                          <a:solidFill>
                            <a:schemeClr val="bg1"/>
                          </a:solidFill>
                          <a:latin typeface="+mj-lt"/>
                        </a:rPr>
                        <a:t>510001 - Undergrad Financial Aid Even Year</a:t>
                      </a:r>
                      <a:endParaRPr lang="en-US" sz="1200" dirty="0">
                        <a:solidFill>
                          <a:schemeClr val="bg1"/>
                        </a:solidFill>
                        <a:latin typeface="+mj-lt"/>
                      </a:endParaRPr>
                    </a:p>
                    <a:p>
                      <a:pPr lvl="0"/>
                      <a:r>
                        <a:rPr lang="en-US" sz="1200" b="0" i="0" dirty="0">
                          <a:solidFill>
                            <a:schemeClr val="bg1"/>
                          </a:solidFill>
                          <a:latin typeface="+mj-lt"/>
                        </a:rPr>
                        <a:t>510002 - Undergrad Tuition and Fees</a:t>
                      </a:r>
                      <a:endParaRPr lang="en-US" sz="1200" dirty="0">
                        <a:solidFill>
                          <a:schemeClr val="bg1"/>
                        </a:solidFill>
                        <a:latin typeface="+mj-lt"/>
                      </a:endParaRPr>
                    </a:p>
                    <a:p>
                      <a:pPr lvl="0"/>
                      <a:r>
                        <a:rPr lang="en-US" sz="1200" b="0" i="0" dirty="0">
                          <a:solidFill>
                            <a:schemeClr val="bg1"/>
                          </a:solidFill>
                          <a:latin typeface="+mj-lt"/>
                        </a:rPr>
                        <a:t>511000 - Graduate Financial Aid Odd Year</a:t>
                      </a:r>
                      <a:endParaRPr lang="en-US" sz="1200" dirty="0">
                        <a:solidFill>
                          <a:schemeClr val="bg1"/>
                        </a:solidFill>
                        <a:latin typeface="+mj-lt"/>
                      </a:endParaRPr>
                    </a:p>
                    <a:p>
                      <a:pPr lvl="0"/>
                      <a:r>
                        <a:rPr lang="en-US" sz="1200" b="0" i="0" dirty="0">
                          <a:solidFill>
                            <a:schemeClr val="bg1"/>
                          </a:solidFill>
                          <a:latin typeface="+mj-lt"/>
                        </a:rPr>
                        <a:t>511001 - Graduate Financial Aid Even Year</a:t>
                      </a:r>
                      <a:endParaRPr lang="en-US" sz="1200" dirty="0">
                        <a:solidFill>
                          <a:schemeClr val="bg1"/>
                        </a:solidFill>
                        <a:latin typeface="+mj-lt"/>
                      </a:endParaRPr>
                    </a:p>
                    <a:p>
                      <a:pPr lvl="0"/>
                      <a:r>
                        <a:rPr lang="en-US" sz="1200" b="0" i="0" dirty="0">
                          <a:solidFill>
                            <a:schemeClr val="bg1"/>
                          </a:solidFill>
                          <a:latin typeface="+mj-lt"/>
                        </a:rPr>
                        <a:t>511003 - Graduate Tuition and Fees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+mj-lt"/>
                        </a:rPr>
                        <a:t> Code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  <a:latin typeface="+mj-lt"/>
                        </a:rPr>
                        <a:t>Yes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bg1"/>
                          </a:solidFill>
                          <a:latin typeface="+mj-lt"/>
                        </a:rPr>
                        <a:t>To Stipends only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34212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  <a:latin typeface="+mj-lt"/>
                        </a:rPr>
                        <a:t>Childcare Costs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  <a:latin typeface="+mj-lt"/>
                        </a:rPr>
                        <a:t>No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kern="1200" dirty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507405 - Fellow Child Care Cost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  <a:latin typeface="+mj-lt"/>
                        </a:rPr>
                        <a:t>Yes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bg1"/>
                          </a:solidFill>
                          <a:latin typeface="+mj-lt"/>
                        </a:rPr>
                        <a:t>No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288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456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77687"/>
            <a:ext cx="10515600" cy="48468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dirty="0" smtClean="0">
                <a:latin typeface="+mj-lt"/>
              </a:rPr>
              <a:t>No office hours</a:t>
            </a:r>
          </a:p>
          <a:p>
            <a:pPr marL="0" indent="0" algn="ctr">
              <a:buNone/>
            </a:pPr>
            <a:r>
              <a:rPr lang="en-US" sz="6000" dirty="0" smtClean="0">
                <a:solidFill>
                  <a:srgbClr val="FFFF00"/>
                </a:solidFill>
                <a:latin typeface="+mj-lt"/>
              </a:rPr>
              <a:t>8/17/2023</a:t>
            </a:r>
          </a:p>
          <a:p>
            <a:pPr marL="0" indent="0" algn="ctr">
              <a:buNone/>
            </a:pPr>
            <a:r>
              <a:rPr lang="en-US" sz="6000" dirty="0" smtClean="0">
                <a:solidFill>
                  <a:srgbClr val="FFFF00"/>
                </a:solidFill>
                <a:latin typeface="+mj-lt"/>
              </a:rPr>
              <a:t>*Staff Picnic*</a:t>
            </a:r>
            <a:r>
              <a:rPr lang="en-US" sz="6000" dirty="0" smtClean="0">
                <a:latin typeface="+mj-lt"/>
              </a:rPr>
              <a:t/>
            </a:r>
            <a:br>
              <a:rPr lang="en-US" sz="6000" dirty="0" smtClean="0">
                <a:latin typeface="+mj-lt"/>
              </a:rPr>
            </a:br>
            <a:endParaRPr lang="en-US" sz="60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6454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8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06138" y="214566"/>
            <a:ext cx="1579725" cy="9741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Q &amp; A</a:t>
            </a:r>
            <a:endParaRPr lang="en-US" sz="44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158406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15F3EB03D36034DBF44E08A9D054A84" ma:contentTypeVersion="2" ma:contentTypeDescription="Create a new document." ma:contentTypeScope="" ma:versionID="18243b65d5408f57e58b253c15e60451">
  <xsd:schema xmlns:xsd="http://www.w3.org/2001/XMLSchema" xmlns:xs="http://www.w3.org/2001/XMLSchema" xmlns:p="http://schemas.microsoft.com/office/2006/metadata/properties" xmlns:ns1="http://schemas.microsoft.com/sharepoint/v3" xmlns:ns2="8e1c4a07-ed4f-4a2c-8c90-6eeba7ae777b" targetNamespace="http://schemas.microsoft.com/office/2006/metadata/properties" ma:root="true" ma:fieldsID="a607e26b7118da26796a18db1b7e18c1" ns1:_="" ns2:_="">
    <xsd:import namespace="http://schemas.microsoft.com/sharepoint/v3"/>
    <xsd:import namespace="8e1c4a07-ed4f-4a2c-8c90-6eeba7ae777b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Scheduling Start Date is a site column created by the Publishing feature. It is used to specify the date and time on which this page will first appear to site visitors." ma:hidden="true" ma:internalName="PublishingStartDate">
      <xsd:simpleType>
        <xsd:restriction base="dms:Unknown"/>
      </xsd:simpleType>
    </xsd:element>
    <xsd:element name="PublishingExpirationDate" ma:index="9" nillable="true" ma:displayName="Scheduling End Date" ma:description="Scheduling End Date is a site column created by the Publishing feature. It is used to specify the date and time on which this page will no longer appear to site visitors.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1c4a07-ed4f-4a2c-8c90-6eeba7ae777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A3B49B6A-A57E-4D29-B97D-37D64CE6901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9EB32D5-A298-4B24-AD9D-64616FAEF1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e1c4a07-ed4f-4a2c-8c90-6eeba7ae777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8D8C7DE-C8A6-4DDD-8820-BF2862F31D07}">
  <ds:schemaRefs>
    <ds:schemaRef ds:uri="http://purl.org/dc/elements/1.1/"/>
    <ds:schemaRef ds:uri="http://schemas.microsoft.com/sharepoint/v3"/>
    <ds:schemaRef ds:uri="http://schemas.openxmlformats.org/package/2006/metadata/core-properties"/>
    <ds:schemaRef ds:uri="8e1c4a07-ed4f-4a2c-8c90-6eeba7ae777b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13901</TotalTime>
  <Words>1175</Words>
  <Application>Microsoft Office PowerPoint</Application>
  <PresentationFormat>Widescreen</PresentationFormat>
  <Paragraphs>232</Paragraphs>
  <Slides>45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51" baseType="lpstr">
      <vt:lpstr>Arial</vt:lpstr>
      <vt:lpstr>Calibri</vt:lpstr>
      <vt:lpstr>Calibri Light</vt:lpstr>
      <vt:lpstr>Segoe UI</vt:lpstr>
      <vt:lpstr>Office Theme</vt:lpstr>
      <vt:lpstr>1_Office Theme</vt:lpstr>
      <vt:lpstr>Training Grant Financial Award Management  Policy </vt:lpstr>
      <vt:lpstr>Today’s Objective   </vt:lpstr>
      <vt:lpstr>xTRAIN Terminations</vt:lpstr>
      <vt:lpstr> xTRAIN Termination Process</vt:lpstr>
      <vt:lpstr>Award Set up</vt:lpstr>
      <vt:lpstr>Four Categories</vt:lpstr>
      <vt:lpstr>Award Set up</vt:lpstr>
      <vt:lpstr>PowerPoint Presentation</vt:lpstr>
      <vt:lpstr>Deciphering a NIH Grant</vt:lpstr>
      <vt:lpstr>Standard Notice of Grant Award</vt:lpstr>
      <vt:lpstr>Notice of Grant Award with Unobligated Balance</vt:lpstr>
      <vt:lpstr>PowerPoint Presentation</vt:lpstr>
      <vt:lpstr>Training Related Expenses</vt:lpstr>
      <vt:lpstr>PowerPoint Presentation</vt:lpstr>
      <vt:lpstr>Travel</vt:lpstr>
      <vt:lpstr>PowerPoint Presentation</vt:lpstr>
      <vt:lpstr>Stipends</vt:lpstr>
      <vt:lpstr>PowerPoint Presentation</vt:lpstr>
      <vt:lpstr>Postdoc Benefits</vt:lpstr>
      <vt:lpstr>Due to Composite Benefit Rates (CBR), the following benefit expenses do not have its own expenditure type</vt:lpstr>
      <vt:lpstr>Postdoc Benefits</vt:lpstr>
      <vt:lpstr>PowerPoint Presentation</vt:lpstr>
      <vt:lpstr>NGN Charges</vt:lpstr>
      <vt:lpstr>HSIT Charges</vt:lpstr>
      <vt:lpstr>PowerPoint Presentation</vt:lpstr>
      <vt:lpstr>Tuition and Fees</vt:lpstr>
      <vt:lpstr>PowerPoint Presentation</vt:lpstr>
      <vt:lpstr>Childcare Costs</vt:lpstr>
      <vt:lpstr>PowerPoint Presentation</vt:lpstr>
      <vt:lpstr>Re-budgeting Guidelines</vt:lpstr>
      <vt:lpstr>PowerPoint Presentation</vt:lpstr>
      <vt:lpstr>PowerPoint Presentation</vt:lpstr>
      <vt:lpstr>Rebudgeting </vt:lpstr>
      <vt:lpstr>PowerPoint Presentation</vt:lpstr>
      <vt:lpstr>Unliquidated Expenses/Obligations</vt:lpstr>
      <vt:lpstr>Unliquidated Expenses/Obligations</vt:lpstr>
      <vt:lpstr>Budget Periods VS Appointment Periods</vt:lpstr>
      <vt:lpstr>Unliquidated Expenses/Obligations</vt:lpstr>
      <vt:lpstr>Unliquidated  obligations/expenses  on FFR</vt:lpstr>
      <vt:lpstr>PowerPoint Presentation</vt:lpstr>
      <vt:lpstr>Unobligated Expenses</vt:lpstr>
      <vt:lpstr>Unobligated Expenses on FFR</vt:lpstr>
      <vt:lpstr>Summary by Training Grant Budget Category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Training Grants  Pre Award April 24, 2019</dc:title>
  <dc:creator>jill weller</dc:creator>
  <cp:lastModifiedBy>Weller, Jill</cp:lastModifiedBy>
  <cp:revision>360</cp:revision>
  <cp:lastPrinted>2020-09-09T15:08:21Z</cp:lastPrinted>
  <dcterms:created xsi:type="dcterms:W3CDTF">2019-04-14T04:07:23Z</dcterms:created>
  <dcterms:modified xsi:type="dcterms:W3CDTF">2023-08-10T20:08:35Z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0x010100B15F3EB03D36034DBF44E08A9D054A84</vt:lpwstr>
  </property>
</Properties>
</file>